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57" r:id="rId2"/>
    <p:sldId id="314" r:id="rId3"/>
    <p:sldId id="315" r:id="rId4"/>
    <p:sldId id="316" r:id="rId5"/>
    <p:sldId id="329" r:id="rId6"/>
    <p:sldId id="317" r:id="rId7"/>
    <p:sldId id="318" r:id="rId8"/>
    <p:sldId id="326" r:id="rId9"/>
    <p:sldId id="327" r:id="rId10"/>
    <p:sldId id="328" r:id="rId11"/>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45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openxmlformats.org/officeDocument/2006/relationships/customXml" Target="../customXml/item3.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254918" y="1989946"/>
            <a:ext cx="9682163" cy="1971954"/>
          </a:xfrm>
        </p:spPr>
        <p:txBody>
          <a:bodyPr anchor="b"/>
          <a:lstStyle>
            <a:lvl1pPr algn="ctr">
              <a:defRPr sz="6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254918" y="4215620"/>
            <a:ext cx="9682163" cy="173622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p:nvPicPr>
        <p:blipFill rotWithShape="1">
          <a:blip r:embed="rId2"/>
          <a:srcRect t="67191" r="16494"/>
          <a:stretch/>
        </p:blipFill>
        <p:spPr>
          <a:xfrm>
            <a:off x="7818629" y="0"/>
            <a:ext cx="4373371" cy="1219092"/>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p:nvPicPr>
        <p:blipFill>
          <a:blip r:embed="rId3"/>
          <a:stretch>
            <a:fillRect/>
          </a:stretch>
        </p:blipFill>
        <p:spPr>
          <a:xfrm>
            <a:off x="5500582" y="333841"/>
            <a:ext cx="1190833" cy="1190833"/>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467982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657205"/>
            <a:ext cx="4320000" cy="444092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6427704" y="1657205"/>
            <a:ext cx="4320000" cy="444092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fld id="{3890835E-CDA0-438B-9A0C-00D7333BC2C1}" type="slidenum">
              <a:rPr lang="da-DK" smtClean="0"/>
              <a:t>‹nr.›</a:t>
            </a:fld>
            <a:endParaRPr lang="da-DK"/>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CDD266F7-DEAA-4F33-8F14-6AEAE89222EE}" type="datetimeFigureOut">
              <a:rPr lang="da-DK" smtClean="0"/>
              <a:t>25-01-2024</a:t>
            </a:fld>
            <a:endParaRPr lang="da-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4156325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3890835E-CDA0-438B-9A0C-00D7333BC2C1}"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2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0" name="Rectangle 9">
            <a:extLst>
              <a:ext uri="{FF2B5EF4-FFF2-40B4-BE49-F238E27FC236}">
                <a16:creationId xmlns:a16="http://schemas.microsoft.com/office/drawing/2014/main" id="{18E11385-2D80-704A-9DE0-96AEE28DC31C}"/>
              </a:ext>
            </a:extLst>
          </p:cNvPr>
          <p:cNvSpPr/>
          <p:nvPr/>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481869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3890835E-CDA0-438B-9A0C-00D7333BC2C1}"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55754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E9387284-B4EC-8C41-9C35-398D8A396D23}"/>
              </a:ext>
            </a:extLst>
          </p:cNvPr>
          <p:cNvSpPr/>
          <p:nvPr/>
        </p:nvSpPr>
        <p:spPr>
          <a:xfrm>
            <a:off x="1686909" y="1657204"/>
            <a:ext cx="5166891" cy="5200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ED52920-F1A8-6D46-9184-48AE2E0D21D5}"/>
              </a:ext>
            </a:extLst>
          </p:cNvPr>
          <p:cNvSpPr/>
          <p:nvPr/>
        </p:nvSpPr>
        <p:spPr>
          <a:xfrm>
            <a:off x="6853800" y="1657204"/>
            <a:ext cx="5338199" cy="5200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3890835E-CDA0-438B-9A0C-00D7333BC2C1}"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915510" y="1898505"/>
            <a:ext cx="450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7082400" y="1898505"/>
            <a:ext cx="4500000" cy="44409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CDD266F7-DEAA-4F33-8F14-6AEAE89222EE}" type="datetimeFigureOut">
              <a:rPr lang="da-DK" smtClean="0"/>
              <a:t>25-01-2024</a:t>
            </a:fld>
            <a:endParaRPr lang="da-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901752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3890835E-CDA0-438B-9A0C-00D7333BC2C1}"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70154" b="41863"/>
          <a:stretch/>
        </p:blipFill>
        <p:spPr>
          <a:xfrm rot="16200000">
            <a:off x="10021725" y="-788745"/>
            <a:ext cx="1370427"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7387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93108"/>
            <a:ext cx="5762926" cy="555625"/>
          </a:xfrm>
        </p:spPr>
        <p:txBody>
          <a:bodyPr/>
          <a:lstStyle>
            <a:lvl1pPr algn="ctr">
              <a:buFont typeface="Arial" panose="020B0604020202020204" pitchFamily="34" charset="0"/>
              <a:buNone/>
              <a:defRPr sz="1900">
                <a:solidFill>
                  <a:schemeClr val="accent1"/>
                </a:solidFill>
              </a:defRPr>
            </a:lvl1pPr>
            <a:lvl2pPr algn="ctr">
              <a:defRPr/>
            </a:lvl2pPr>
            <a:lvl3pPr algn="ctr">
              <a:defRPr/>
            </a:lvl3pPr>
            <a:lvl4pPr algn="ctr">
              <a:defRPr/>
            </a:lvl4pPr>
            <a:lvl5pPr algn="ctr">
              <a:defRPr/>
            </a:lvl5pPr>
          </a:lstStyle>
          <a:p>
            <a:pPr lvl="0"/>
            <a:r>
              <a:rPr lang="da-DK"/>
              <a:t>Rediger teksttypografien i masteren</a:t>
            </a:r>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CDD266F7-DEAA-4F33-8F14-6AEAE89222EE}" type="datetimeFigureOut">
              <a:rPr lang="da-DK" smtClean="0"/>
              <a:t>25-01-2024</a:t>
            </a:fld>
            <a:endParaRPr lang="da-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endParaRPr lang="da-DK"/>
          </a:p>
        </p:txBody>
      </p:sp>
    </p:spTree>
    <p:extLst>
      <p:ext uri="{BB962C8B-B14F-4D97-AF65-F5344CB8AC3E}">
        <p14:creationId xmlns:p14="http://schemas.microsoft.com/office/powerpoint/2010/main" val="2551078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3890835E-CDA0-438B-9A0C-00D7333BC2C1}" type="slidenum">
              <a:rPr lang="da-DK" smtClean="0"/>
              <a:t>‹nr.›</a:t>
            </a:fld>
            <a:endParaRPr lang="da-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2"/>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p:nvPicPr>
        <p:blipFill rotWithShape="1">
          <a:blip r:embed="rId3"/>
          <a:srcRect l="10671" r="70154" b="41863"/>
          <a:stretch/>
        </p:blipFill>
        <p:spPr>
          <a:xfrm rot="16200000">
            <a:off x="10021725" y="-788745"/>
            <a:ext cx="1370427" cy="2947915"/>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298290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3890835E-CDA0-438B-9A0C-00D7333BC2C1}"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rot="16200000">
            <a:off x="9830692" y="-658044"/>
            <a:ext cx="1684761"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9000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3"/>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p:nvPicPr>
        <p:blipFill rotWithShape="1">
          <a:blip r:embed="rId4"/>
          <a:srcRect l="37825" r="47301" b="41854"/>
          <a:stretch/>
        </p:blipFill>
        <p:spPr>
          <a:xfrm rot="16200000">
            <a:off x="10173622" y="-942586"/>
            <a:ext cx="1062747" cy="2947915"/>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022410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3890835E-CDA0-438B-9A0C-00D7333BC2C1}" type="slidenum">
              <a:rPr lang="da-DK" smtClean="0"/>
              <a:t>‹nr.›</a:t>
            </a:fld>
            <a:endParaRPr lang="da-DK"/>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p:nvPicPr>
        <p:blipFill rotWithShape="1">
          <a:blip r:embed="rId2"/>
          <a:srcRect l="10671" r="9485"/>
          <a:stretch/>
        </p:blipFill>
        <p:spPr>
          <a:xfrm>
            <a:off x="6345977" y="893676"/>
            <a:ext cx="5706323" cy="5070647"/>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p:nvPicPr>
        <p:blipFill>
          <a:blip r:embed="rId3"/>
          <a:stretch>
            <a:fillRect/>
          </a:stretch>
        </p:blipFill>
        <p:spPr>
          <a:xfrm>
            <a:off x="6339310" y="749300"/>
            <a:ext cx="5359400" cy="53594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5352131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6096000" y="0"/>
            <a:ext cx="6095999"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3890835E-CDA0-438B-9A0C-00D7333BC2C1}" type="slidenum">
              <a:rPr lang="da-DK" smtClean="0"/>
              <a:t>‹nr.›</a:t>
            </a:fld>
            <a:endParaRPr lang="da-DK"/>
          </a:p>
        </p:txBody>
      </p:sp>
      <p:pic>
        <p:nvPicPr>
          <p:cNvPr id="10" name="Picture 9">
            <a:extLst>
              <a:ext uri="{FF2B5EF4-FFF2-40B4-BE49-F238E27FC236}">
                <a16:creationId xmlns:a16="http://schemas.microsoft.com/office/drawing/2014/main" id="{1C88E311-2A15-C94D-B456-72D1CCD5E38B}"/>
              </a:ext>
            </a:extLst>
          </p:cNvPr>
          <p:cNvPicPr>
            <a:picLocks noChangeAspect="1"/>
          </p:cNvPicPr>
          <p:nvPr/>
        </p:nvPicPr>
        <p:blipFill>
          <a:blip r:embed="rId2"/>
          <a:stretch>
            <a:fillRect/>
          </a:stretch>
        </p:blipFill>
        <p:spPr>
          <a:xfrm>
            <a:off x="6354721" y="1178560"/>
            <a:ext cx="5578555" cy="450088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CDD266F7-DEAA-4F33-8F14-6AEAE89222EE}" type="datetimeFigureOut">
              <a:rPr lang="da-DK" smtClean="0"/>
              <a:t>25-01-2024</a:t>
            </a:fld>
            <a:endParaRPr lang="da-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endParaRPr lang="da-DK"/>
          </a:p>
        </p:txBody>
      </p:sp>
    </p:spTree>
    <p:extLst>
      <p:ext uri="{BB962C8B-B14F-4D97-AF65-F5344CB8AC3E}">
        <p14:creationId xmlns:p14="http://schemas.microsoft.com/office/powerpoint/2010/main" val="3689020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3890835E-CDA0-438B-9A0C-00D7333BC2C1}"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r>
              <a:rPr lang="da-DK"/>
              <a:t>Rediger teksttypografien i masteren</a:t>
            </a:r>
          </a:p>
        </p:txBody>
      </p:sp>
      <p:sp>
        <p:nvSpPr>
          <p:cNvPr id="9" name="Rectangle 8">
            <a:extLst>
              <a:ext uri="{FF2B5EF4-FFF2-40B4-BE49-F238E27FC236}">
                <a16:creationId xmlns:a16="http://schemas.microsoft.com/office/drawing/2014/main" id="{4B549EF7-2957-2746-8802-3ED83348F0A2}"/>
              </a:ext>
            </a:extLst>
          </p:cNvPr>
          <p:cNvSpPr/>
          <p:nvPr/>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499719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142874"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6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p:nvPicPr>
        <p:blipFill>
          <a:blip r:embed="rId2"/>
          <a:stretch>
            <a:fillRect/>
          </a:stretch>
        </p:blipFill>
        <p:spPr>
          <a:xfrm>
            <a:off x="5885072" y="1178560"/>
            <a:ext cx="5578555" cy="450088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p:nvPicPr>
        <p:blipFill>
          <a:blip r:embed="rId3"/>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136844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139700" y="0"/>
            <a:ext cx="5956299" cy="61966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fld id="{3890835E-CDA0-438B-9A0C-00D7333BC2C1}"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488950" y="447938"/>
            <a:ext cx="858395" cy="888737"/>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p:nvSpPr>
        <p:spPr>
          <a:xfrm>
            <a:off x="139699" y="6196603"/>
            <a:ext cx="5956299" cy="67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7838D203-B7E4-BD45-9EF4-F9F9C5C7F18C}"/>
              </a:ext>
            </a:extLst>
          </p:cNvPr>
          <p:cNvSpPr/>
          <p:nvPr/>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CDD266F7-DEAA-4F33-8F14-6AEAE89222EE}" type="datetimeFigureOut">
              <a:rPr lang="da-DK" smtClean="0"/>
              <a:t>25-01-2024</a:t>
            </a:fld>
            <a:endParaRPr lang="da-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endParaRPr lang="da-DK"/>
          </a:p>
        </p:txBody>
      </p:sp>
    </p:spTree>
    <p:extLst>
      <p:ext uri="{BB962C8B-B14F-4D97-AF65-F5344CB8AC3E}">
        <p14:creationId xmlns:p14="http://schemas.microsoft.com/office/powerpoint/2010/main" val="2109067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139700" y="1"/>
            <a:ext cx="735338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5673557" cy="1245475"/>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3"/>
            <a:ext cx="5673557" cy="44516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7493084" y="1237680"/>
            <a:ext cx="3860800" cy="5389457"/>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488950" y="447938"/>
            <a:ext cx="858395" cy="888737"/>
          </a:xfrm>
          <a:prstGeom prst="rect">
            <a:avLst/>
          </a:prstGeom>
        </p:spPr>
      </p:pic>
    </p:spTree>
    <p:extLst>
      <p:ext uri="{BB962C8B-B14F-4D97-AF65-F5344CB8AC3E}">
        <p14:creationId xmlns:p14="http://schemas.microsoft.com/office/powerpoint/2010/main" val="40981298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tort-billede-lille-teks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139700" y="0"/>
            <a:ext cx="5956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96595" y="361007"/>
            <a:ext cx="9657290" cy="666312"/>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7493085" y="1237680"/>
            <a:ext cx="3860800" cy="5427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696595" y="1228897"/>
            <a:ext cx="5540155" cy="5427524"/>
          </a:xfrm>
          <a:solidFill>
            <a:schemeClr val="bg1">
              <a:lumMod val="85000"/>
            </a:schemeClr>
          </a:solidFill>
        </p:spPr>
        <p:txBody>
          <a:bodyPr/>
          <a:lstStyle/>
          <a:p>
            <a:r>
              <a:rPr lang="da-DK"/>
              <a:t>Klik på ikonet for at tilføje et billede</a:t>
            </a:r>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2"/>
          <a:srcRect b="22980"/>
          <a:stretch/>
        </p:blipFill>
        <p:spPr>
          <a:xfrm>
            <a:off x="488950" y="447938"/>
            <a:ext cx="858395" cy="888737"/>
          </a:xfrm>
          <a:prstGeom prst="rect">
            <a:avLst/>
          </a:prstGeom>
        </p:spPr>
      </p:pic>
    </p:spTree>
    <p:extLst>
      <p:ext uri="{BB962C8B-B14F-4D97-AF65-F5344CB8AC3E}">
        <p14:creationId xmlns:p14="http://schemas.microsoft.com/office/powerpoint/2010/main" val="2509570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6853800" y="0"/>
            <a:ext cx="5338200" cy="6858000"/>
          </a:xfrm>
          <a:solidFill>
            <a:schemeClr val="bg1">
              <a:lumMod val="85000"/>
            </a:schemeClr>
          </a:solidFill>
        </p:spPr>
        <p:txBody>
          <a:bodyPr/>
          <a:lstStyle/>
          <a:p>
            <a:r>
              <a:rPr lang="da-DK"/>
              <a:t>Klik på ikonet for at tilføje et billede</a:t>
            </a: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500000" cy="1245475"/>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500000" cy="404370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3890835E-CDA0-438B-9A0C-00D7333BC2C1}" type="slidenum">
              <a:rPr lang="da-DK" smtClean="0"/>
              <a:t>‹nr.›</a:t>
            </a:fld>
            <a:endParaRPr lang="da-DK"/>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CDD266F7-DEAA-4F33-8F14-6AEAE89222EE}" type="datetimeFigureOut">
              <a:rPr lang="da-DK" smtClean="0"/>
              <a:t>25-01-2024</a:t>
            </a:fld>
            <a:endParaRPr lang="da-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endParaRPr lang="da-DK"/>
          </a:p>
        </p:txBody>
      </p:sp>
    </p:spTree>
    <p:extLst>
      <p:ext uri="{BB962C8B-B14F-4D97-AF65-F5344CB8AC3E}">
        <p14:creationId xmlns:p14="http://schemas.microsoft.com/office/powerpoint/2010/main" val="332620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fld id="{3890835E-CDA0-438B-9A0C-00D7333BC2C1}" type="slidenum">
              <a:rPr lang="da-DK" smtClean="0"/>
              <a:t>‹nr.›</a:t>
            </a:fld>
            <a:endParaRPr lang="da-DK"/>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CDD266F7-DEAA-4F33-8F14-6AEAE89222EE}" type="datetimeFigureOut">
              <a:rPr lang="da-DK" smtClean="0"/>
              <a:t>25-01-2024</a:t>
            </a:fld>
            <a:endParaRPr lang="da-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6171008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3890835E-CDA0-438B-9A0C-00D7333BC2C1}" type="slidenum">
              <a:rPr lang="da-DK" smtClean="0"/>
              <a:t>‹nr.›</a:t>
            </a:fld>
            <a:endParaRPr lang="da-DK"/>
          </a:p>
        </p:txBody>
      </p:sp>
      <p:sp>
        <p:nvSpPr>
          <p:cNvPr id="6" name="Rectangle 5">
            <a:extLst>
              <a:ext uri="{FF2B5EF4-FFF2-40B4-BE49-F238E27FC236}">
                <a16:creationId xmlns:a16="http://schemas.microsoft.com/office/drawing/2014/main" id="{41BB7ABA-6A87-2340-9771-CE7DC18B4A70}"/>
              </a:ext>
            </a:extLst>
          </p:cNvPr>
          <p:cNvSpPr/>
          <p:nvPr/>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4025516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3890835E-CDA0-438B-9A0C-00D7333BC2C1}" type="slidenum">
              <a:rPr lang="da-DK" smtClean="0"/>
              <a:t>‹nr.›</a:t>
            </a:fld>
            <a:endParaRPr lang="da-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520387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fld id="{3890835E-CDA0-438B-9A0C-00D7333BC2C1}" type="slidenum">
              <a:rPr lang="da-DK" smtClean="0"/>
              <a:t>‹nr.›</a:t>
            </a:fld>
            <a:endParaRPr lang="da-DK"/>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CDD266F7-DEAA-4F33-8F14-6AEAE89222EE}" type="datetimeFigureOut">
              <a:rPr lang="da-DK" smtClean="0"/>
              <a:t>25-01-2024</a:t>
            </a:fld>
            <a:endParaRPr lang="da-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7603102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07E7FB62-121D-B647-9D8C-D1ABFA31A773}"/>
              </a:ext>
            </a:extLst>
          </p:cNvPr>
          <p:cNvPicPr>
            <a:picLocks noChangeAspect="1"/>
          </p:cNvPicPr>
          <p:nvPr/>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3890835E-CDA0-438B-9A0C-00D7333BC2C1}" type="slidenum">
              <a:rPr lang="da-DK" smtClean="0"/>
              <a:t>‹nr.›</a:t>
            </a:fld>
            <a:endParaRPr lang="da-DK"/>
          </a:p>
        </p:txBody>
      </p:sp>
      <p:sp>
        <p:nvSpPr>
          <p:cNvPr id="5" name="Rectangle 4">
            <a:extLst>
              <a:ext uri="{FF2B5EF4-FFF2-40B4-BE49-F238E27FC236}">
                <a16:creationId xmlns:a16="http://schemas.microsoft.com/office/drawing/2014/main" id="{9CB140A7-4AFC-1F40-90CB-EFCD3786F6D2}"/>
              </a:ext>
            </a:extLst>
          </p:cNvPr>
          <p:cNvSpPr/>
          <p:nvPr/>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697954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20D9021E-6D17-C843-9C93-C008DA46C7CD}"/>
              </a:ext>
            </a:extLst>
          </p:cNvPr>
          <p:cNvPicPr>
            <a:picLocks noChangeAspect="1"/>
          </p:cNvPicPr>
          <p:nvPr/>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3890835E-CDA0-438B-9A0C-00D7333BC2C1}" type="slidenum">
              <a:rPr lang="da-DK" smtClean="0"/>
              <a:t>‹nr.›</a:t>
            </a:fld>
            <a:endParaRPr lang="da-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484397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48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0"/>
            <a:ext cx="6095999" cy="6858000"/>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p:nvPicPr>
        <p:blipFill>
          <a:blip r:embed="rId2"/>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590159" y="6356350"/>
            <a:ext cx="964215" cy="279582"/>
          </a:xfrm>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1662323" y="6356349"/>
            <a:ext cx="8016876" cy="279582"/>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3876932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3_Titel &amp; punkter">
    <p:spTree>
      <p:nvGrpSpPr>
        <p:cNvPr id="1" name=""/>
        <p:cNvGrpSpPr/>
        <p:nvPr/>
      </p:nvGrpSpPr>
      <p:grpSpPr>
        <a:xfrm>
          <a:off x="0" y="0"/>
          <a:ext cx="0" cy="0"/>
          <a:chOff x="0" y="0"/>
          <a:chExt cx="0" cy="0"/>
        </a:xfrm>
      </p:grpSpPr>
      <p:sp>
        <p:nvSpPr>
          <p:cNvPr id="70" name="Streg"/>
          <p:cNvSpPr/>
          <p:nvPr/>
        </p:nvSpPr>
        <p:spPr>
          <a:xfrm>
            <a:off x="437584" y="14490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71" name="Streg"/>
          <p:cNvSpPr/>
          <p:nvPr/>
        </p:nvSpPr>
        <p:spPr>
          <a:xfrm>
            <a:off x="441564" y="4590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72" name="Titeltekst"/>
          <p:cNvSpPr txBox="1">
            <a:spLocks noGrp="1"/>
          </p:cNvSpPr>
          <p:nvPr>
            <p:ph type="title"/>
          </p:nvPr>
        </p:nvSpPr>
        <p:spPr>
          <a:xfrm>
            <a:off x="441564" y="538075"/>
            <a:ext cx="11239500" cy="831850"/>
          </a:xfrm>
          <a:prstGeom prst="rect">
            <a:avLst/>
          </a:prstGeom>
        </p:spPr>
        <p:txBody>
          <a:bodyPr/>
          <a:lstStyle/>
          <a:p>
            <a:r>
              <a:rPr lang="da-DK"/>
              <a:t>Klik for at redigere titeltypografien i masteren</a:t>
            </a:r>
            <a:endParaRPr dirty="0"/>
          </a:p>
        </p:txBody>
      </p:sp>
      <p:sp>
        <p:nvSpPr>
          <p:cNvPr id="73" name="Brødtekst, niveau et…"/>
          <p:cNvSpPr txBox="1">
            <a:spLocks noGrp="1"/>
          </p:cNvSpPr>
          <p:nvPr>
            <p:ph type="body" idx="1"/>
          </p:nvPr>
        </p:nvSpPr>
        <p:spPr>
          <a:xfrm>
            <a:off x="437584" y="1644650"/>
            <a:ext cx="7311600" cy="4788000"/>
          </a:xfrm>
          <a:prstGeom prst="rect">
            <a:avLst/>
          </a:prstGeom>
        </p:spPr>
        <p:txBody>
          <a:bodyPr>
            <a:normAutofit/>
          </a:bodyPr>
          <a:lstStyle>
            <a:lvl1pPr>
              <a:spcBef>
                <a:spcPts val="600"/>
              </a:spcBef>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dirty="0"/>
          </a:p>
        </p:txBody>
      </p:sp>
      <p:sp>
        <p:nvSpPr>
          <p:cNvPr id="3" name="Pladsholder til billede 2"/>
          <p:cNvSpPr>
            <a:spLocks noGrp="1"/>
          </p:cNvSpPr>
          <p:nvPr>
            <p:ph type="pic" sz="quarter" idx="10"/>
          </p:nvPr>
        </p:nvSpPr>
        <p:spPr>
          <a:xfrm>
            <a:off x="8295264" y="1644650"/>
            <a:ext cx="3385800" cy="4788000"/>
          </a:xfrm>
        </p:spPr>
        <p:txBody>
          <a:bodyPr/>
          <a:lstStyle>
            <a:lvl1pPr marL="0" indent="0">
              <a:buNone/>
              <a:defRPr/>
            </a:lvl1pPr>
          </a:lstStyle>
          <a:p>
            <a:r>
              <a:rPr lang="da-DK"/>
              <a:t>Klik på ikonet for at tilføje et billede</a:t>
            </a:r>
            <a:endParaRPr lang="da-DK" dirty="0"/>
          </a:p>
        </p:txBody>
      </p:sp>
      <p:sp>
        <p:nvSpPr>
          <p:cNvPr id="9" name="Streg"/>
          <p:cNvSpPr/>
          <p:nvPr/>
        </p:nvSpPr>
        <p:spPr>
          <a:xfrm rot="5400000">
            <a:off x="5631264" y="4038650"/>
            <a:ext cx="4788000"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Tree>
    <p:extLst>
      <p:ext uri="{BB962C8B-B14F-4D97-AF65-F5344CB8AC3E}">
        <p14:creationId xmlns:p14="http://schemas.microsoft.com/office/powerpoint/2010/main" val="1479401125"/>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96595" y="361007"/>
            <a:ext cx="5540155" cy="666312"/>
          </a:xfrm>
        </p:spPr>
        <p:txBody>
          <a:bodyPr anchor="t" anchorCtr="0"/>
          <a:lstStyle>
            <a:lvl1pPr>
              <a:defRPr>
                <a:solidFill>
                  <a:schemeClr val="bg1"/>
                </a:solidFill>
              </a:defRPr>
            </a:lvl1p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237681"/>
            <a:ext cx="5540155" cy="5427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a:xfrm rot="16200000">
            <a:off x="307578" y="3272023"/>
            <a:ext cx="1214628" cy="283729"/>
          </a:xfrm>
        </p:spPr>
        <p:txBody>
          <a:bodyPr/>
          <a:lstStyle>
            <a:lvl1pPr>
              <a:defRPr>
                <a:solidFill>
                  <a:schemeClr val="bg1"/>
                </a:solidFill>
              </a:defRPr>
            </a:lvl1pPr>
          </a:lstStyle>
          <a:p>
            <a:pPr marL="180975" indent="-180975"/>
            <a:r>
              <a:rPr lang="en-GB" dirty="0"/>
              <a:t>Side </a:t>
            </a:r>
            <a:fld id="{EDB0DC35-459C-3B4E-A4B1-B3E8F3307FCE}" type="slidenum">
              <a:rPr lang="en-DK" smtClean="0"/>
              <a:pPr marL="180975" indent="-180975"/>
              <a:t>‹nr.›</a:t>
            </a:fld>
            <a:r>
              <a:rPr lang="da-DK" dirty="0"/>
              <a:t> af  5 </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7493084" y="1237680"/>
            <a:ext cx="3860800" cy="5427524"/>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Tree>
    <p:extLst>
      <p:ext uri="{BB962C8B-B14F-4D97-AF65-F5344CB8AC3E}">
        <p14:creationId xmlns:p14="http://schemas.microsoft.com/office/powerpoint/2010/main" val="3751359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2104AC9E-8691-3E41-86D8-A1DD9721EB97}"/>
              </a:ext>
            </a:extLst>
          </p:cNvPr>
          <p:cNvSpPr/>
          <p:nvPr/>
        </p:nvSpPr>
        <p:spPr>
          <a:xfrm>
            <a:off x="142873" y="1941792"/>
            <a:ext cx="5952652" cy="4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212433"/>
            <a:ext cx="5057606" cy="1971954"/>
          </a:xfrm>
        </p:spPr>
        <p:txBody>
          <a:bodyPr anchor="b"/>
          <a:lstStyle>
            <a:lvl1pPr algn="l">
              <a:defRPr sz="4800">
                <a:solidFill>
                  <a:schemeClr val="accent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438107"/>
            <a:ext cx="5057606" cy="1471805"/>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2286001"/>
            <a:ext cx="6095999" cy="3844478"/>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7493084" y="-1224393"/>
            <a:ext cx="3860800" cy="3860800"/>
          </a:xfrm>
          <a:blipFill>
            <a:blip r:embed="rId2"/>
            <a:stretch>
              <a:fillRect/>
            </a:stretch>
          </a:blipFill>
        </p:spPr>
        <p:txBody>
          <a:bodyPr/>
          <a:lstStyle>
            <a:lvl1pPr>
              <a:buFont typeface="Arial" panose="020B0604020202020204" pitchFamily="34" charset="0"/>
              <a:buNone/>
              <a:defRPr sz="100"/>
            </a:lvl1pPr>
          </a:lstStyle>
          <a:p>
            <a:pPr lvl="0"/>
            <a:r>
              <a:rPr lang="da-DK"/>
              <a:t>Rediger teksttypografien i masteren</a:t>
            </a:r>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p:nvPicPr>
        <p:blipFill>
          <a:blip r:embed="rId3"/>
          <a:stretch>
            <a:fillRect/>
          </a:stretch>
        </p:blipFill>
        <p:spPr>
          <a:xfrm>
            <a:off x="5500582" y="333841"/>
            <a:ext cx="1190833" cy="1190833"/>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590158" y="6356350"/>
            <a:ext cx="964215" cy="279582"/>
          </a:xfrm>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1662322" y="6356349"/>
            <a:ext cx="8016876" cy="279582"/>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581158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142875"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658FD01E-C2AF-0545-A1C8-D693A2F4D358}"/>
              </a:ext>
            </a:extLst>
          </p:cNvPr>
          <p:cNvPicPr>
            <a:picLocks noChangeAspect="1"/>
          </p:cNvPicPr>
          <p:nvPr/>
        </p:nvPicPr>
        <p:blipFill>
          <a:blip r:embed="rId2"/>
          <a:stretch>
            <a:fillRect/>
          </a:stretch>
        </p:blipFill>
        <p:spPr>
          <a:xfrm>
            <a:off x="3306722" y="1165683"/>
            <a:ext cx="5578555" cy="450088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r>
              <a:rPr lang="da-DK"/>
              <a:t>Klik for at redigere titeltypografien i masteren</a:t>
            </a:r>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endParaRPr lang="da-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fld id="{3890835E-CDA0-438B-9A0C-00D7333BC2C1}" type="slidenum">
              <a:rPr lang="da-DK" smtClean="0"/>
              <a:t>‹nr.›</a:t>
            </a:fld>
            <a:endParaRPr lang="da-DK"/>
          </a:p>
        </p:txBody>
      </p:sp>
    </p:spTree>
    <p:extLst>
      <p:ext uri="{BB962C8B-B14F-4D97-AF65-F5344CB8AC3E}">
        <p14:creationId xmlns:p14="http://schemas.microsoft.com/office/powerpoint/2010/main" val="67733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142874" y="0"/>
            <a:ext cx="1204912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6" name="Picture 5">
            <a:extLst>
              <a:ext uri="{FF2B5EF4-FFF2-40B4-BE49-F238E27FC236}">
                <a16:creationId xmlns:a16="http://schemas.microsoft.com/office/drawing/2014/main" id="{B2A1DF9F-FCCB-3645-BA95-B62B9261E202}"/>
              </a:ext>
            </a:extLst>
          </p:cNvPr>
          <p:cNvPicPr>
            <a:picLocks noChangeAspect="1"/>
          </p:cNvPicPr>
          <p:nvPr/>
        </p:nvPicPr>
        <p:blipFill rotWithShape="1">
          <a:blip r:embed="rId2"/>
          <a:srcRect l="10671" r="9485" b="45585"/>
          <a:stretch/>
        </p:blipFill>
        <p:spPr>
          <a:xfrm>
            <a:off x="2550239" y="2833282"/>
            <a:ext cx="7091520" cy="3429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r>
              <a:rPr lang="da-DK"/>
              <a:t>Klik for at redigere titeltypografien i masteren</a:t>
            </a:r>
            <a:endParaRPr lang="en-DK"/>
          </a:p>
        </p:txBody>
      </p:sp>
      <p:sp>
        <p:nvSpPr>
          <p:cNvPr id="7" name="Rectangle 6">
            <a:extLst>
              <a:ext uri="{FF2B5EF4-FFF2-40B4-BE49-F238E27FC236}">
                <a16:creationId xmlns:a16="http://schemas.microsoft.com/office/drawing/2014/main" id="{95EF4D60-CCAA-B14C-B93E-67992D18D2C9}"/>
              </a:ext>
            </a:extLst>
          </p:cNvPr>
          <p:cNvSpPr/>
          <p:nvPr/>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endParaRPr lang="da-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fld id="{3890835E-CDA0-438B-9A0C-00D7333BC2C1}" type="slidenum">
              <a:rPr lang="da-DK" smtClean="0"/>
              <a:t>‹nr.›</a:t>
            </a:fld>
            <a:endParaRPr lang="da-DK"/>
          </a:p>
        </p:txBody>
      </p:sp>
    </p:spTree>
    <p:extLst>
      <p:ext uri="{BB962C8B-B14F-4D97-AF65-F5344CB8AC3E}">
        <p14:creationId xmlns:p14="http://schemas.microsoft.com/office/powerpoint/2010/main" val="217609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1686910" y="1657205"/>
            <a:ext cx="9089040" cy="444092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3890835E-CDA0-438B-9A0C-00D7333BC2C1}"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a:off x="10648950" y="3966569"/>
            <a:ext cx="1684761" cy="2947915"/>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CDD266F7-DEAA-4F33-8F14-6AEAE89222EE}" type="datetimeFigureOut">
              <a:rPr lang="da-DK" smtClean="0"/>
              <a:t>25-01-2024</a:t>
            </a:fld>
            <a:endParaRPr lang="da-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1949953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3890835E-CDA0-438B-9A0C-00D7333BC2C1}"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488950" y="447938"/>
            <a:ext cx="858395" cy="888737"/>
          </a:xfrm>
          <a:prstGeom prst="rect">
            <a:avLst/>
          </a:prstGeom>
        </p:spPr>
      </p:pic>
      <p:sp>
        <p:nvSpPr>
          <p:cNvPr id="9" name="Rectangle 8">
            <a:extLst>
              <a:ext uri="{FF2B5EF4-FFF2-40B4-BE49-F238E27FC236}">
                <a16:creationId xmlns:a16="http://schemas.microsoft.com/office/drawing/2014/main" id="{A908ED0F-E8E3-3943-A399-5CF4A883E4B1}"/>
              </a:ext>
            </a:extLst>
          </p:cNvPr>
          <p:cNvSpPr/>
          <p:nvPr/>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0" name="Picture 9">
            <a:extLst>
              <a:ext uri="{FF2B5EF4-FFF2-40B4-BE49-F238E27FC236}">
                <a16:creationId xmlns:a16="http://schemas.microsoft.com/office/drawing/2014/main" id="{F6B7A5AF-4C32-144D-9D36-346EC40D9ABC}"/>
              </a:ext>
            </a:extLst>
          </p:cNvPr>
          <p:cNvPicPr>
            <a:picLocks noChangeAspect="1"/>
          </p:cNvPicPr>
          <p:nvPr/>
        </p:nvPicPr>
        <p:blipFill rotWithShape="1">
          <a:blip r:embed="rId3"/>
          <a:srcRect l="10671" r="65756" b="41863"/>
          <a:stretch/>
        </p:blipFill>
        <p:spPr>
          <a:xfrm>
            <a:off x="10648950" y="3966569"/>
            <a:ext cx="1684761" cy="2947915"/>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984515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3890835E-CDA0-438B-9A0C-00D7333BC2C1}"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488950" y="447938"/>
            <a:ext cx="858395" cy="888737"/>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p:nvPicPr>
        <p:blipFill rotWithShape="1">
          <a:blip r:embed="rId3"/>
          <a:srcRect l="37825" r="44355" b="41854"/>
          <a:stretch/>
        </p:blipFill>
        <p:spPr>
          <a:xfrm>
            <a:off x="10964207" y="3963727"/>
            <a:ext cx="1273248" cy="2947915"/>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CDD266F7-DEAA-4F33-8F14-6AEAE89222EE}" type="datetimeFigureOut">
              <a:rPr lang="da-DK" smtClean="0"/>
              <a:t>25-01-2024</a:t>
            </a:fld>
            <a:endParaRPr lang="da-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756332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1686910" y="447938"/>
            <a:ext cx="9089040" cy="797537"/>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1686910" y="1657205"/>
            <a:ext cx="9089040" cy="4440928"/>
          </a:xfrm>
          <a:prstGeom prst="rect">
            <a:avLst/>
          </a:prstGeom>
        </p:spPr>
        <p:txBody>
          <a:bodyPr vert="horz" lIns="0" tIns="0" rIns="0" bIns="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p:nvPicPr>
        <p:blipFill>
          <a:blip r:embed="rId33"/>
          <a:stretch>
            <a:fillRect/>
          </a:stretch>
        </p:blipFill>
        <p:spPr>
          <a:xfrm>
            <a:off x="488045" y="447939"/>
            <a:ext cx="853694" cy="874686"/>
          </a:xfrm>
          <a:prstGeom prst="rect">
            <a:avLst/>
          </a:prstGeom>
        </p:spPr>
      </p:pic>
      <p:sp>
        <p:nvSpPr>
          <p:cNvPr id="4" name="Rectangle 3">
            <a:extLst>
              <a:ext uri="{FF2B5EF4-FFF2-40B4-BE49-F238E27FC236}">
                <a16:creationId xmlns:a16="http://schemas.microsoft.com/office/drawing/2014/main" id="{8720AB8C-47EB-284B-BEF0-3CAC31FCFE86}"/>
              </a:ext>
            </a:extLst>
          </p:cNvPr>
          <p:cNvSpPr/>
          <p:nvPr/>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362689" y="3327135"/>
            <a:ext cx="1104405" cy="283729"/>
          </a:xfrm>
          <a:prstGeom prst="rect">
            <a:avLst/>
          </a:prstGeom>
        </p:spPr>
        <p:txBody>
          <a:bodyPr lIns="0" tIns="0" rIns="0" bIns="0" anchor="ctr" anchorCtr="0"/>
          <a:lstStyle>
            <a:lvl1pPr algn="l">
              <a:buFontTx/>
              <a:buBlip>
                <a:blip r:embed="rId34"/>
              </a:buBlip>
              <a:defRPr sz="1400"/>
            </a:lvl1pPr>
          </a:lstStyle>
          <a:p>
            <a:fld id="{3890835E-CDA0-438B-9A0C-00D7333BC2C1}" type="slidenum">
              <a:rPr lang="da-DK" smtClean="0"/>
              <a:t>‹nr.›</a:t>
            </a:fld>
            <a:endParaRPr lang="da-DK"/>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2759074" y="6356349"/>
            <a:ext cx="8016876" cy="279582"/>
          </a:xfrm>
          <a:prstGeom prst="rect">
            <a:avLst/>
          </a:prstGeom>
        </p:spPr>
        <p:txBody>
          <a:bodyPr vert="horz" lIns="0" tIns="0" rIns="0" bIns="0" rtlCol="0" anchor="ctr"/>
          <a:lstStyle>
            <a:lvl1pPr algn="l">
              <a:defRPr sz="1200">
                <a:solidFill>
                  <a:schemeClr val="tx1"/>
                </a:solidFill>
              </a:defRPr>
            </a:lvl1pPr>
          </a:lstStyle>
          <a:p>
            <a:endParaRPr lang="da-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1686910" y="6356350"/>
            <a:ext cx="964215" cy="279582"/>
          </a:xfrm>
          <a:prstGeom prst="rect">
            <a:avLst/>
          </a:prstGeom>
        </p:spPr>
        <p:txBody>
          <a:bodyPr lIns="0" tIns="0" rIns="0" bIns="0" anchor="ctr" anchorCtr="0"/>
          <a:lstStyle>
            <a:lvl1pPr>
              <a:defRPr sz="1200"/>
            </a:lvl1pPr>
          </a:lstStyle>
          <a:p>
            <a:fld id="{CDD266F7-DEAA-4F33-8F14-6AEAE89222EE}" type="datetimeFigureOut">
              <a:rPr lang="da-DK" smtClean="0"/>
              <a:t>25-01-2024</a:t>
            </a:fld>
            <a:endParaRPr lang="da-DK"/>
          </a:p>
        </p:txBody>
      </p:sp>
    </p:spTree>
    <p:extLst>
      <p:ext uri="{BB962C8B-B14F-4D97-AF65-F5344CB8AC3E}">
        <p14:creationId xmlns:p14="http://schemas.microsoft.com/office/powerpoint/2010/main" val="21874990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Lst>
  <p:txStyles>
    <p:titleStyle>
      <a:lvl1pPr algn="l" defTabSz="914400" rtl="0" eaLnBrk="1" latinLnBrk="0" hangingPunct="1">
        <a:lnSpc>
          <a:spcPct val="90000"/>
        </a:lnSpc>
        <a:spcBef>
          <a:spcPct val="0"/>
        </a:spcBef>
        <a:buNone/>
        <a:defRPr sz="4200" b="0" kern="1200">
          <a:solidFill>
            <a:schemeClr val="tx1"/>
          </a:solidFill>
          <a:latin typeface="+mj-lt"/>
          <a:ea typeface="+mj-ea"/>
          <a:cs typeface="Calibri" panose="020F0502020204030204" pitchFamily="34" charset="0"/>
        </a:defRPr>
      </a:lvl1pPr>
    </p:titleStyle>
    <p:bodyStyle>
      <a:lvl1pPr marL="184150" indent="-184150" algn="l" defTabSz="914400" rtl="0" eaLnBrk="1" latinLnBrk="0" hangingPunct="1">
        <a:lnSpc>
          <a:spcPct val="100000"/>
        </a:lnSpc>
        <a:spcBef>
          <a:spcPts val="1000"/>
        </a:spcBef>
        <a:buFontTx/>
        <a:buBlip>
          <a:blip r:embed="rId34"/>
        </a:buBlip>
        <a:tabLst/>
        <a:defRPr sz="2100" kern="1200">
          <a:solidFill>
            <a:schemeClr val="tx1"/>
          </a:solidFill>
          <a:latin typeface="+mn-lt"/>
          <a:ea typeface="+mn-ea"/>
          <a:cs typeface="+mn-cs"/>
        </a:defRPr>
      </a:lvl1pPr>
      <a:lvl2pPr marL="357188" indent="-173038" algn="l" defTabSz="914400" rtl="0" eaLnBrk="1" latinLnBrk="0" hangingPunct="1">
        <a:lnSpc>
          <a:spcPct val="100000"/>
        </a:lnSpc>
        <a:spcBef>
          <a:spcPts val="500"/>
        </a:spcBef>
        <a:buFontTx/>
        <a:buBlip>
          <a:blip r:embed="rId34"/>
        </a:buBlip>
        <a:tabLst/>
        <a:defRPr sz="2100" kern="1200">
          <a:solidFill>
            <a:schemeClr val="tx1"/>
          </a:solidFill>
          <a:latin typeface="+mn-lt"/>
          <a:ea typeface="+mn-ea"/>
          <a:cs typeface="+mn-cs"/>
        </a:defRPr>
      </a:lvl2pPr>
      <a:lvl3pPr marL="541338" indent="-184150" algn="l" defTabSz="914400" rtl="0" eaLnBrk="1" latinLnBrk="0" hangingPunct="1">
        <a:lnSpc>
          <a:spcPct val="100000"/>
        </a:lnSpc>
        <a:spcBef>
          <a:spcPts val="500"/>
        </a:spcBef>
        <a:buFontTx/>
        <a:buBlip>
          <a:blip r:embed="rId34"/>
        </a:buBlip>
        <a:tabLst/>
        <a:defRPr sz="2100" kern="1200">
          <a:solidFill>
            <a:schemeClr val="tx1"/>
          </a:solidFill>
          <a:latin typeface="+mn-lt"/>
          <a:ea typeface="+mn-ea"/>
          <a:cs typeface="+mn-cs"/>
        </a:defRPr>
      </a:lvl3pPr>
      <a:lvl4pPr marL="715963" indent="-174625" algn="l" defTabSz="914400" rtl="0" eaLnBrk="1" latinLnBrk="0" hangingPunct="1">
        <a:lnSpc>
          <a:spcPct val="100000"/>
        </a:lnSpc>
        <a:spcBef>
          <a:spcPts val="500"/>
        </a:spcBef>
        <a:buFontTx/>
        <a:buBlip>
          <a:blip r:embed="rId34"/>
        </a:buBlip>
        <a:tabLst/>
        <a:defRPr sz="2100" kern="1200">
          <a:solidFill>
            <a:schemeClr val="tx1"/>
          </a:solidFill>
          <a:latin typeface="+mn-lt"/>
          <a:ea typeface="+mn-ea"/>
          <a:cs typeface="+mn-cs"/>
        </a:defRPr>
      </a:lvl4pPr>
      <a:lvl5pPr marL="889000" indent="-173038" algn="l" defTabSz="914400" rtl="0" eaLnBrk="1" latinLnBrk="0" hangingPunct="1">
        <a:lnSpc>
          <a:spcPct val="100000"/>
        </a:lnSpc>
        <a:spcBef>
          <a:spcPts val="500"/>
        </a:spcBef>
        <a:buFontTx/>
        <a:buBlip>
          <a:blip r:embed="rId34"/>
        </a:buBlip>
        <a:tabLst/>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p15:clr>
            <a:srgbClr val="F26B43"/>
          </p15:clr>
        </p15:guide>
        <p15:guide id="2" pos="3840">
          <p15:clr>
            <a:srgbClr val="F26B43"/>
          </p15:clr>
        </p15:guide>
        <p15:guide id="3" pos="1059">
          <p15:clr>
            <a:srgbClr val="F26B43"/>
          </p15:clr>
        </p15:guide>
        <p15:guide id="4" pos="67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70FB-D608-B540-907D-EC60906655FF}"/>
              </a:ext>
            </a:extLst>
          </p:cNvPr>
          <p:cNvSpPr>
            <a:spLocks noGrp="1"/>
          </p:cNvSpPr>
          <p:nvPr>
            <p:ph type="ctrTitle"/>
          </p:nvPr>
        </p:nvSpPr>
        <p:spPr/>
        <p:txBody>
          <a:bodyPr/>
          <a:lstStyle/>
          <a:p>
            <a:r>
              <a:rPr lang="da-DK" dirty="0"/>
              <a:t>CSS Animationer</a:t>
            </a:r>
            <a:endParaRPr lang="en-DK" dirty="0"/>
          </a:p>
        </p:txBody>
      </p:sp>
      <p:sp>
        <p:nvSpPr>
          <p:cNvPr id="3" name="Subtitle 2">
            <a:extLst>
              <a:ext uri="{FF2B5EF4-FFF2-40B4-BE49-F238E27FC236}">
                <a16:creationId xmlns:a16="http://schemas.microsoft.com/office/drawing/2014/main" id="{1A6024CB-6FF9-6E4E-B7D2-76CF60A7EEAA}"/>
              </a:ext>
            </a:extLst>
          </p:cNvPr>
          <p:cNvSpPr>
            <a:spLocks noGrp="1"/>
          </p:cNvSpPr>
          <p:nvPr>
            <p:ph type="subTitle" idx="1"/>
          </p:nvPr>
        </p:nvSpPr>
        <p:spPr/>
        <p:txBody>
          <a:bodyPr>
            <a:normAutofit/>
          </a:bodyPr>
          <a:lstStyle/>
          <a:p>
            <a:r>
              <a:rPr lang="da-DK" dirty="0" err="1"/>
              <a:t>Transform</a:t>
            </a:r>
            <a:r>
              <a:rPr lang="da-DK" dirty="0"/>
              <a:t> og transition</a:t>
            </a:r>
            <a:endParaRPr lang="en-DK" dirty="0"/>
          </a:p>
        </p:txBody>
      </p:sp>
    </p:spTree>
    <p:extLst>
      <p:ext uri="{BB962C8B-B14F-4D97-AF65-F5344CB8AC3E}">
        <p14:creationId xmlns:p14="http://schemas.microsoft.com/office/powerpoint/2010/main" val="2205263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9F259-229D-4E37-AAB7-9FDAD6C0E1D0}"/>
              </a:ext>
            </a:extLst>
          </p:cNvPr>
          <p:cNvSpPr>
            <a:spLocks noGrp="1"/>
          </p:cNvSpPr>
          <p:nvPr>
            <p:ph type="title"/>
          </p:nvPr>
        </p:nvSpPr>
        <p:spPr/>
        <p:txBody>
          <a:bodyPr/>
          <a:lstStyle/>
          <a:p>
            <a:r>
              <a:rPr lang="da-DK" dirty="0" err="1"/>
              <a:t>Transform</a:t>
            </a:r>
            <a:r>
              <a:rPr lang="da-DK" dirty="0"/>
              <a:t>: </a:t>
            </a:r>
            <a:r>
              <a:rPr lang="da-DK" dirty="0" err="1"/>
              <a:t>rotate</a:t>
            </a:r>
            <a:endParaRPr lang="da-DK" dirty="0"/>
          </a:p>
        </p:txBody>
      </p:sp>
      <p:sp>
        <p:nvSpPr>
          <p:cNvPr id="3" name="Pladsholder til indhold 2">
            <a:extLst>
              <a:ext uri="{FF2B5EF4-FFF2-40B4-BE49-F238E27FC236}">
                <a16:creationId xmlns:a16="http://schemas.microsoft.com/office/drawing/2014/main" id="{1A3EA0E8-DB34-4CEB-87AE-514E419B809E}"/>
              </a:ext>
            </a:extLst>
          </p:cNvPr>
          <p:cNvSpPr>
            <a:spLocks noGrp="1"/>
          </p:cNvSpPr>
          <p:nvPr>
            <p:ph sz="half" idx="1"/>
          </p:nvPr>
        </p:nvSpPr>
        <p:spPr/>
        <p:txBody>
          <a:bodyPr/>
          <a:lstStyle/>
          <a:p>
            <a:r>
              <a:rPr lang="da-DK" dirty="0"/>
              <a:t>Bruges ofte i forbindelse med fx undermenu-pile, som viser om en menu er åben eller lukket</a:t>
            </a:r>
          </a:p>
          <a:p>
            <a:r>
              <a:rPr lang="da-DK" dirty="0"/>
              <a:t>Rotationen angives i grader med </a:t>
            </a:r>
            <a:r>
              <a:rPr lang="da-DK" dirty="0" err="1"/>
              <a:t>deg</a:t>
            </a:r>
            <a:br>
              <a:rPr lang="da-DK" dirty="0"/>
            </a:br>
            <a:br>
              <a:rPr lang="da-DK" dirty="0"/>
            </a:br>
            <a:r>
              <a:rPr lang="da-DK" sz="1800" dirty="0" err="1">
                <a:latin typeface="Courier New" panose="02070309020205020404" pitchFamily="49" charset="0"/>
                <a:cs typeface="Courier New" panose="02070309020205020404" pitchFamily="49" charset="0"/>
              </a:rPr>
              <a:t>transform</a:t>
            </a:r>
            <a:r>
              <a:rPr lang="da-DK" sz="1800" dirty="0">
                <a:latin typeface="Courier New" panose="02070309020205020404" pitchFamily="49" charset="0"/>
                <a:cs typeface="Courier New" panose="02070309020205020404" pitchFamily="49" charset="0"/>
              </a:rPr>
              <a:t>: </a:t>
            </a:r>
            <a:r>
              <a:rPr lang="da-DK" sz="1800" dirty="0" err="1">
                <a:latin typeface="Courier New" panose="02070309020205020404" pitchFamily="49" charset="0"/>
                <a:cs typeface="Courier New" panose="02070309020205020404" pitchFamily="49" charset="0"/>
              </a:rPr>
              <a:t>rotate</a:t>
            </a:r>
            <a:r>
              <a:rPr lang="da-DK" sz="1800" dirty="0">
                <a:latin typeface="Courier New" panose="02070309020205020404" pitchFamily="49" charset="0"/>
                <a:cs typeface="Courier New" panose="02070309020205020404" pitchFamily="49" charset="0"/>
              </a:rPr>
              <a:t>(90deg);</a:t>
            </a:r>
            <a:br>
              <a:rPr lang="da-DK" sz="1800" dirty="0">
                <a:latin typeface="Courier New" panose="02070309020205020404" pitchFamily="49" charset="0"/>
                <a:cs typeface="Courier New" panose="02070309020205020404" pitchFamily="49" charset="0"/>
              </a:rPr>
            </a:br>
            <a:br>
              <a:rPr lang="da-DK" sz="1800" dirty="0">
                <a:latin typeface="Courier New" panose="02070309020205020404" pitchFamily="49" charset="0"/>
                <a:cs typeface="Courier New" panose="02070309020205020404" pitchFamily="49" charset="0"/>
              </a:rPr>
            </a:br>
            <a:r>
              <a:rPr lang="da-DK" sz="1800" dirty="0" err="1">
                <a:latin typeface="Courier New" panose="02070309020205020404" pitchFamily="49" charset="0"/>
                <a:cs typeface="Courier New" panose="02070309020205020404" pitchFamily="49" charset="0"/>
              </a:rPr>
              <a:t>transform</a:t>
            </a:r>
            <a:r>
              <a:rPr lang="da-DK" sz="1800" dirty="0">
                <a:latin typeface="Courier New" panose="02070309020205020404" pitchFamily="49" charset="0"/>
                <a:cs typeface="Courier New" panose="02070309020205020404" pitchFamily="49" charset="0"/>
              </a:rPr>
              <a:t>: </a:t>
            </a:r>
            <a:r>
              <a:rPr lang="da-DK" sz="1800" dirty="0" err="1">
                <a:latin typeface="Courier New" panose="02070309020205020404" pitchFamily="49" charset="0"/>
                <a:cs typeface="Courier New" panose="02070309020205020404" pitchFamily="49" charset="0"/>
              </a:rPr>
              <a:t>rotate</a:t>
            </a:r>
            <a:r>
              <a:rPr lang="da-DK" sz="1800" dirty="0">
                <a:latin typeface="Courier New" panose="02070309020205020404" pitchFamily="49" charset="0"/>
                <a:cs typeface="Courier New" panose="02070309020205020404" pitchFamily="49" charset="0"/>
              </a:rPr>
              <a:t>(0deg);</a:t>
            </a:r>
            <a:br>
              <a:rPr lang="da-DK" dirty="0"/>
            </a:br>
            <a:endParaRPr lang="da-DK" dirty="0"/>
          </a:p>
          <a:p>
            <a:r>
              <a:rPr lang="da-DK" dirty="0"/>
              <a:t>Og hvis man vil have en animation på også:</a:t>
            </a:r>
            <a:br>
              <a:rPr lang="da-DK" dirty="0"/>
            </a:br>
            <a:br>
              <a:rPr lang="da-DK" dirty="0"/>
            </a:br>
            <a:r>
              <a:rPr lang="da-DK" sz="1800" dirty="0">
                <a:latin typeface="Courier New" panose="02070309020205020404" pitchFamily="49" charset="0"/>
                <a:cs typeface="Courier New" panose="02070309020205020404" pitchFamily="49" charset="0"/>
              </a:rPr>
              <a:t>transition: </a:t>
            </a:r>
            <a:r>
              <a:rPr lang="da-DK" sz="1800" dirty="0" err="1">
                <a:latin typeface="Courier New" panose="02070309020205020404" pitchFamily="49" charset="0"/>
                <a:cs typeface="Courier New" panose="02070309020205020404" pitchFamily="49" charset="0"/>
              </a:rPr>
              <a:t>transform</a:t>
            </a:r>
            <a:r>
              <a:rPr lang="da-DK" sz="1800" dirty="0">
                <a:latin typeface="Courier New" panose="02070309020205020404" pitchFamily="49" charset="0"/>
                <a:cs typeface="Courier New" panose="02070309020205020404" pitchFamily="49" charset="0"/>
              </a:rPr>
              <a:t> 0.3s; </a:t>
            </a:r>
          </a:p>
        </p:txBody>
      </p:sp>
      <p:pic>
        <p:nvPicPr>
          <p:cNvPr id="10" name="Pladsholder til billede 9">
            <a:extLst>
              <a:ext uri="{FF2B5EF4-FFF2-40B4-BE49-F238E27FC236}">
                <a16:creationId xmlns:a16="http://schemas.microsoft.com/office/drawing/2014/main" id="{30126249-A2BA-4F39-8A46-9567B505D478}"/>
              </a:ext>
            </a:extLst>
          </p:cNvPr>
          <p:cNvPicPr>
            <a:picLocks noGrp="1" noChangeAspect="1"/>
          </p:cNvPicPr>
          <p:nvPr>
            <p:ph type="pic" sz="quarter" idx="10"/>
          </p:nvPr>
        </p:nvPicPr>
        <p:blipFill>
          <a:blip r:embed="rId2"/>
          <a:srcRect l="131" r="131"/>
          <a:stretch>
            <a:fillRect/>
          </a:stretch>
        </p:blipFill>
        <p:spPr/>
      </p:pic>
      <p:sp>
        <p:nvSpPr>
          <p:cNvPr id="6" name="Pladsholder til tekst 5">
            <a:extLst>
              <a:ext uri="{FF2B5EF4-FFF2-40B4-BE49-F238E27FC236}">
                <a16:creationId xmlns:a16="http://schemas.microsoft.com/office/drawing/2014/main" id="{534F8D72-21E9-48AF-AEA9-1CE8A1DF6757}"/>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116644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71129-FB16-4E33-B1E3-41310CC02FF6}"/>
              </a:ext>
            </a:extLst>
          </p:cNvPr>
          <p:cNvSpPr>
            <a:spLocks noGrp="1"/>
          </p:cNvSpPr>
          <p:nvPr>
            <p:ph type="title"/>
          </p:nvPr>
        </p:nvSpPr>
        <p:spPr/>
        <p:txBody>
          <a:bodyPr>
            <a:normAutofit/>
          </a:bodyPr>
          <a:lstStyle/>
          <a:p>
            <a:r>
              <a:rPr lang="da-DK" dirty="0"/>
              <a:t>CSS Animationer</a:t>
            </a:r>
          </a:p>
        </p:txBody>
      </p:sp>
      <p:sp>
        <p:nvSpPr>
          <p:cNvPr id="3" name="Pladsholder til indhold 2">
            <a:extLst>
              <a:ext uri="{FF2B5EF4-FFF2-40B4-BE49-F238E27FC236}">
                <a16:creationId xmlns:a16="http://schemas.microsoft.com/office/drawing/2014/main" id="{F8ABC909-F737-41BD-A7E7-470F51AA93DE}"/>
              </a:ext>
            </a:extLst>
          </p:cNvPr>
          <p:cNvSpPr>
            <a:spLocks noGrp="1"/>
          </p:cNvSpPr>
          <p:nvPr>
            <p:ph sz="half" idx="1"/>
          </p:nvPr>
        </p:nvSpPr>
        <p:spPr/>
        <p:txBody>
          <a:bodyPr/>
          <a:lstStyle/>
          <a:p>
            <a:pPr>
              <a:spcBef>
                <a:spcPts val="1200"/>
              </a:spcBef>
            </a:pPr>
            <a:r>
              <a:rPr lang="da-DK" dirty="0"/>
              <a:t>Man kan lave mange animationer i CSS</a:t>
            </a:r>
          </a:p>
          <a:p>
            <a:pPr>
              <a:spcBef>
                <a:spcPts val="1200"/>
              </a:spcBef>
            </a:pPr>
            <a:r>
              <a:rPr lang="da-DK" dirty="0"/>
              <a:t>Som hovedregel:</a:t>
            </a:r>
          </a:p>
          <a:p>
            <a:pPr lvl="1">
              <a:spcBef>
                <a:spcPts val="1200"/>
              </a:spcBef>
            </a:pPr>
            <a:r>
              <a:rPr lang="da-DK" dirty="0"/>
              <a:t>Lav de simple animationer i CSS</a:t>
            </a:r>
          </a:p>
          <a:p>
            <a:pPr lvl="1">
              <a:spcBef>
                <a:spcPts val="1200"/>
              </a:spcBef>
            </a:pPr>
            <a:r>
              <a:rPr lang="da-DK" dirty="0"/>
              <a:t>Lav de komplekse animationer i JavaScript</a:t>
            </a:r>
          </a:p>
          <a:p>
            <a:pPr>
              <a:spcBef>
                <a:spcPts val="1200"/>
              </a:spcBef>
            </a:pPr>
            <a:r>
              <a:rPr lang="da-DK" dirty="0"/>
              <a:t>CSS Animationer bruges ofte til:</a:t>
            </a:r>
          </a:p>
          <a:p>
            <a:pPr lvl="1">
              <a:spcBef>
                <a:spcPts val="1200"/>
              </a:spcBef>
            </a:pPr>
            <a:r>
              <a:rPr lang="da-DK" dirty="0" err="1"/>
              <a:t>Scroll</a:t>
            </a:r>
            <a:endParaRPr lang="da-DK" dirty="0"/>
          </a:p>
          <a:p>
            <a:pPr lvl="1">
              <a:spcBef>
                <a:spcPts val="1200"/>
              </a:spcBef>
            </a:pPr>
            <a:r>
              <a:rPr lang="da-DK" dirty="0"/>
              <a:t>Undermenupunkter</a:t>
            </a:r>
          </a:p>
          <a:p>
            <a:pPr lvl="1">
              <a:spcBef>
                <a:spcPts val="1200"/>
              </a:spcBef>
            </a:pPr>
            <a:r>
              <a:rPr lang="da-DK" dirty="0"/>
              <a:t>Hover-effekter</a:t>
            </a:r>
          </a:p>
        </p:txBody>
      </p:sp>
      <p:pic>
        <p:nvPicPr>
          <p:cNvPr id="12" name="Pladsholder til billede 11">
            <a:extLst>
              <a:ext uri="{FF2B5EF4-FFF2-40B4-BE49-F238E27FC236}">
                <a16:creationId xmlns:a16="http://schemas.microsoft.com/office/drawing/2014/main" id="{AE643328-3F35-45D9-A221-849F12B2CF58}"/>
              </a:ext>
            </a:extLst>
          </p:cNvPr>
          <p:cNvPicPr>
            <a:picLocks noGrp="1" noChangeAspect="1"/>
          </p:cNvPicPr>
          <p:nvPr>
            <p:ph type="pic" sz="quarter" idx="10"/>
          </p:nvPr>
        </p:nvPicPr>
        <p:blipFill>
          <a:blip r:embed="rId2"/>
          <a:srcRect t="295" b="295"/>
          <a:stretch>
            <a:fillRect/>
          </a:stretch>
        </p:blipFill>
        <p:spPr/>
      </p:pic>
      <p:sp>
        <p:nvSpPr>
          <p:cNvPr id="6" name="Pladsholder til tekst 5">
            <a:extLst>
              <a:ext uri="{FF2B5EF4-FFF2-40B4-BE49-F238E27FC236}">
                <a16:creationId xmlns:a16="http://schemas.microsoft.com/office/drawing/2014/main" id="{1D09DF33-76B3-4326-9B6E-CAC8BBDC92B5}"/>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95442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4E26F-93CF-4BB0-8385-FCC442784124}"/>
              </a:ext>
            </a:extLst>
          </p:cNvPr>
          <p:cNvSpPr>
            <a:spLocks noGrp="1"/>
          </p:cNvSpPr>
          <p:nvPr>
            <p:ph type="title"/>
          </p:nvPr>
        </p:nvSpPr>
        <p:spPr/>
        <p:txBody>
          <a:bodyPr>
            <a:normAutofit/>
          </a:bodyPr>
          <a:lstStyle/>
          <a:p>
            <a:r>
              <a:rPr lang="da-DK" dirty="0"/>
              <a:t>CSS </a:t>
            </a:r>
            <a:r>
              <a:rPr lang="da-DK" dirty="0" err="1"/>
              <a:t>Scroll</a:t>
            </a:r>
            <a:r>
              <a:rPr lang="da-DK" dirty="0"/>
              <a:t> effekt</a:t>
            </a:r>
          </a:p>
        </p:txBody>
      </p:sp>
      <p:sp>
        <p:nvSpPr>
          <p:cNvPr id="3" name="Pladsholder til indhold 2">
            <a:extLst>
              <a:ext uri="{FF2B5EF4-FFF2-40B4-BE49-F238E27FC236}">
                <a16:creationId xmlns:a16="http://schemas.microsoft.com/office/drawing/2014/main" id="{C7CC837C-E7DE-4C89-A806-87E27A0B7214}"/>
              </a:ext>
            </a:extLst>
          </p:cNvPr>
          <p:cNvSpPr>
            <a:spLocks noGrp="1"/>
          </p:cNvSpPr>
          <p:nvPr>
            <p:ph sz="half" idx="1"/>
          </p:nvPr>
        </p:nvSpPr>
        <p:spPr/>
        <p:txBody>
          <a:bodyPr>
            <a:normAutofit/>
          </a:bodyPr>
          <a:lstStyle/>
          <a:p>
            <a:r>
              <a:rPr lang="da-DK" dirty="0"/>
              <a:t>Hvis man ønsker en rullende </a:t>
            </a:r>
            <a:r>
              <a:rPr lang="da-DK" dirty="0" err="1"/>
              <a:t>scroll</a:t>
            </a:r>
            <a:r>
              <a:rPr lang="da-DK" dirty="0"/>
              <a:t>-effekt i modsætning til et direkte hop</a:t>
            </a:r>
          </a:p>
          <a:p>
            <a:pPr lvl="1"/>
            <a:r>
              <a:rPr lang="da-DK" dirty="0" err="1"/>
              <a:t>Scroll-behaviour</a:t>
            </a:r>
            <a:r>
              <a:rPr lang="da-DK" dirty="0"/>
              <a:t>: </a:t>
            </a:r>
            <a:r>
              <a:rPr lang="da-DK" dirty="0" err="1"/>
              <a:t>smooth</a:t>
            </a:r>
            <a:r>
              <a:rPr lang="da-DK" dirty="0"/>
              <a:t>;</a:t>
            </a:r>
          </a:p>
          <a:p>
            <a:pPr lvl="1"/>
            <a:r>
              <a:rPr lang="da-DK" dirty="0" err="1"/>
              <a:t>Scroll-behaviour</a:t>
            </a:r>
            <a:r>
              <a:rPr lang="da-DK" dirty="0"/>
              <a:t>: auto;</a:t>
            </a:r>
          </a:p>
          <a:p>
            <a:pPr lvl="1"/>
            <a:r>
              <a:rPr lang="da-DK" dirty="0"/>
              <a:t>Placeres ofte i HTML-</a:t>
            </a:r>
            <a:r>
              <a:rPr lang="da-DK" dirty="0" err="1"/>
              <a:t>selectoren</a:t>
            </a:r>
            <a:r>
              <a:rPr lang="da-DK" dirty="0"/>
              <a:t>, så det slår igennem på hele siden</a:t>
            </a:r>
          </a:p>
        </p:txBody>
      </p:sp>
      <p:pic>
        <p:nvPicPr>
          <p:cNvPr id="16" name="Pladsholder til billede 15">
            <a:extLst>
              <a:ext uri="{FF2B5EF4-FFF2-40B4-BE49-F238E27FC236}">
                <a16:creationId xmlns:a16="http://schemas.microsoft.com/office/drawing/2014/main" id="{519E8E78-F549-4B39-B459-1CC52C4D671E}"/>
              </a:ext>
            </a:extLst>
          </p:cNvPr>
          <p:cNvPicPr>
            <a:picLocks noGrp="1" noChangeAspect="1"/>
          </p:cNvPicPr>
          <p:nvPr>
            <p:ph type="pic" sz="quarter" idx="10"/>
          </p:nvPr>
        </p:nvPicPr>
        <p:blipFill>
          <a:blip r:embed="rId2"/>
          <a:srcRect t="291" b="291"/>
          <a:stretch>
            <a:fillRect/>
          </a:stretch>
        </p:blipFill>
        <p:spPr/>
      </p:pic>
      <p:sp>
        <p:nvSpPr>
          <p:cNvPr id="6" name="Pladsholder til tekst 5">
            <a:extLst>
              <a:ext uri="{FF2B5EF4-FFF2-40B4-BE49-F238E27FC236}">
                <a16:creationId xmlns:a16="http://schemas.microsoft.com/office/drawing/2014/main" id="{BA3407AC-0425-4B9B-BE8F-A3263327D532}"/>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50147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F4F37D-3F34-4671-979E-F2DA347EEC9C}"/>
              </a:ext>
            </a:extLst>
          </p:cNvPr>
          <p:cNvSpPr>
            <a:spLocks noGrp="1"/>
          </p:cNvSpPr>
          <p:nvPr>
            <p:ph type="title"/>
          </p:nvPr>
        </p:nvSpPr>
        <p:spPr/>
        <p:txBody>
          <a:bodyPr>
            <a:normAutofit/>
          </a:bodyPr>
          <a:lstStyle/>
          <a:p>
            <a:r>
              <a:rPr lang="da-DK" dirty="0"/>
              <a:t>CSS Transition</a:t>
            </a:r>
          </a:p>
        </p:txBody>
      </p:sp>
      <p:sp>
        <p:nvSpPr>
          <p:cNvPr id="3" name="Pladsholder til indhold 2">
            <a:extLst>
              <a:ext uri="{FF2B5EF4-FFF2-40B4-BE49-F238E27FC236}">
                <a16:creationId xmlns:a16="http://schemas.microsoft.com/office/drawing/2014/main" id="{A1015221-9DBB-4F04-B077-1C0F37CD76F2}"/>
              </a:ext>
            </a:extLst>
          </p:cNvPr>
          <p:cNvSpPr>
            <a:spLocks noGrp="1"/>
          </p:cNvSpPr>
          <p:nvPr>
            <p:ph sz="half" idx="1"/>
          </p:nvPr>
        </p:nvSpPr>
        <p:spPr/>
        <p:txBody>
          <a:bodyPr>
            <a:normAutofit lnSpcReduction="10000"/>
          </a:bodyPr>
          <a:lstStyle/>
          <a:p>
            <a:pPr>
              <a:spcBef>
                <a:spcPts val="1200"/>
              </a:spcBef>
            </a:pPr>
            <a:r>
              <a:rPr lang="da-DK" dirty="0"/>
              <a:t>Med CSS Transition kan man animere overgangen mellem to forskellige stadier/udseende af et element</a:t>
            </a:r>
          </a:p>
          <a:p>
            <a:pPr lvl="1">
              <a:spcBef>
                <a:spcPts val="1200"/>
              </a:spcBef>
            </a:pPr>
            <a:r>
              <a:rPr lang="da-DK" dirty="0"/>
              <a:t>Bruges ofte som hover-effekt</a:t>
            </a:r>
          </a:p>
          <a:p>
            <a:pPr>
              <a:spcBef>
                <a:spcPts val="1200"/>
              </a:spcBef>
            </a:pPr>
            <a:r>
              <a:rPr lang="da-DK" dirty="0"/>
              <a:t>Man skal som minimum specificere to værdier for at anvende en transition</a:t>
            </a:r>
          </a:p>
          <a:p>
            <a:pPr lvl="1">
              <a:spcBef>
                <a:spcPts val="1200"/>
              </a:spcBef>
            </a:pPr>
            <a:r>
              <a:rPr lang="da-DK" dirty="0"/>
              <a:t>Den CSS </a:t>
            </a:r>
            <a:r>
              <a:rPr lang="da-DK" dirty="0" err="1"/>
              <a:t>property</a:t>
            </a:r>
            <a:r>
              <a:rPr lang="da-DK" dirty="0"/>
              <a:t>, som transitionen skal udføres på, når den ændres</a:t>
            </a:r>
          </a:p>
          <a:p>
            <a:pPr lvl="1">
              <a:spcBef>
                <a:spcPts val="1200"/>
              </a:spcBef>
            </a:pPr>
            <a:r>
              <a:rPr lang="da-DK" dirty="0"/>
              <a:t>Varighed af transitionen</a:t>
            </a:r>
          </a:p>
          <a:p>
            <a:pPr lvl="1">
              <a:spcBef>
                <a:spcPts val="1200"/>
              </a:spcBef>
            </a:pPr>
            <a:r>
              <a:rPr lang="da-DK" dirty="0"/>
              <a:t>Fx transition: </a:t>
            </a:r>
            <a:r>
              <a:rPr lang="da-DK" dirty="0" err="1"/>
              <a:t>width</a:t>
            </a:r>
            <a:r>
              <a:rPr lang="da-DK" dirty="0"/>
              <a:t> 2s;</a:t>
            </a:r>
          </a:p>
          <a:p>
            <a:pPr lvl="2">
              <a:spcBef>
                <a:spcPts val="1200"/>
              </a:spcBef>
            </a:pPr>
            <a:r>
              <a:rPr lang="da-DK" dirty="0"/>
              <a:t>Når bredden på et element ændres, skal der udføres en transition, som varer i 2 sekunder</a:t>
            </a:r>
          </a:p>
          <a:p>
            <a:pPr lvl="2">
              <a:spcBef>
                <a:spcPts val="1200"/>
              </a:spcBef>
            </a:pPr>
            <a:r>
              <a:rPr lang="da-DK" dirty="0"/>
              <a:t>Hvis et element fx gøres bredere, når man hover over det</a:t>
            </a:r>
          </a:p>
          <a:p>
            <a:pPr marL="0" indent="0">
              <a:buNone/>
            </a:pPr>
            <a:endParaRPr lang="da-DK" dirty="0"/>
          </a:p>
        </p:txBody>
      </p:sp>
      <p:pic>
        <p:nvPicPr>
          <p:cNvPr id="8" name="Pladsholder til billede 7">
            <a:extLst>
              <a:ext uri="{FF2B5EF4-FFF2-40B4-BE49-F238E27FC236}">
                <a16:creationId xmlns:a16="http://schemas.microsoft.com/office/drawing/2014/main" id="{4D76CA94-1BC4-417C-87DB-44338D95EFB4}"/>
              </a:ext>
            </a:extLst>
          </p:cNvPr>
          <p:cNvPicPr>
            <a:picLocks noGrp="1" noChangeAspect="1"/>
          </p:cNvPicPr>
          <p:nvPr>
            <p:ph type="pic" sz="quarter" idx="10"/>
          </p:nvPr>
        </p:nvPicPr>
        <p:blipFill>
          <a:blip r:embed="rId2"/>
          <a:srcRect t="297" b="297"/>
          <a:stretch>
            <a:fillRect/>
          </a:stretch>
        </p:blipFill>
        <p:spPr/>
      </p:pic>
      <p:sp>
        <p:nvSpPr>
          <p:cNvPr id="6" name="Pladsholder til tekst 5">
            <a:extLst>
              <a:ext uri="{FF2B5EF4-FFF2-40B4-BE49-F238E27FC236}">
                <a16:creationId xmlns:a16="http://schemas.microsoft.com/office/drawing/2014/main" id="{890D4E7B-DED9-4B28-8942-274A4DC5E025}"/>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023845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A86012-A6CD-421F-B1CB-548E83009C2B}"/>
              </a:ext>
            </a:extLst>
          </p:cNvPr>
          <p:cNvSpPr>
            <a:spLocks noGrp="1"/>
          </p:cNvSpPr>
          <p:nvPr>
            <p:ph type="title"/>
          </p:nvPr>
        </p:nvSpPr>
        <p:spPr/>
        <p:txBody>
          <a:bodyPr>
            <a:normAutofit/>
          </a:bodyPr>
          <a:lstStyle/>
          <a:p>
            <a:r>
              <a:rPr lang="da-DK" dirty="0"/>
              <a:t>CSS Transition</a:t>
            </a:r>
          </a:p>
        </p:txBody>
      </p:sp>
      <p:sp>
        <p:nvSpPr>
          <p:cNvPr id="3" name="Pladsholder til indhold 2">
            <a:extLst>
              <a:ext uri="{FF2B5EF4-FFF2-40B4-BE49-F238E27FC236}">
                <a16:creationId xmlns:a16="http://schemas.microsoft.com/office/drawing/2014/main" id="{ED8120BE-1B2A-4B78-9014-423E19A01C6D}"/>
              </a:ext>
            </a:extLst>
          </p:cNvPr>
          <p:cNvSpPr>
            <a:spLocks noGrp="1"/>
          </p:cNvSpPr>
          <p:nvPr>
            <p:ph sz="half" idx="1"/>
          </p:nvPr>
        </p:nvSpPr>
        <p:spPr/>
        <p:txBody>
          <a:bodyPr/>
          <a:lstStyle/>
          <a:p>
            <a:pPr>
              <a:spcBef>
                <a:spcPts val="1200"/>
              </a:spcBef>
            </a:pPr>
            <a:r>
              <a:rPr lang="da-DK" dirty="0"/>
              <a:t>Du kan også lave transitions på flere værdier</a:t>
            </a:r>
          </a:p>
          <a:p>
            <a:pPr lvl="1">
              <a:spcBef>
                <a:spcPts val="1200"/>
              </a:spcBef>
            </a:pPr>
            <a:r>
              <a:rPr lang="da-DK" dirty="0"/>
              <a:t>Fx transition: </a:t>
            </a:r>
            <a:r>
              <a:rPr lang="da-DK" dirty="0" err="1"/>
              <a:t>width</a:t>
            </a:r>
            <a:r>
              <a:rPr lang="da-DK" dirty="0"/>
              <a:t> 2s </a:t>
            </a:r>
            <a:r>
              <a:rPr lang="da-DK" dirty="0" err="1"/>
              <a:t>height</a:t>
            </a:r>
            <a:r>
              <a:rPr lang="da-DK" dirty="0"/>
              <a:t> 4s;</a:t>
            </a:r>
          </a:p>
          <a:p>
            <a:pPr>
              <a:spcBef>
                <a:spcPts val="1200"/>
              </a:spcBef>
            </a:pPr>
            <a:r>
              <a:rPr lang="da-DK" dirty="0"/>
              <a:t>Eller du kan lave transitions på en hvilken som helst værdi</a:t>
            </a:r>
          </a:p>
          <a:p>
            <a:pPr lvl="1">
              <a:spcBef>
                <a:spcPts val="1200"/>
              </a:spcBef>
            </a:pPr>
            <a:r>
              <a:rPr lang="da-DK" dirty="0"/>
              <a:t>Fx transition: all 2s</a:t>
            </a:r>
          </a:p>
          <a:p>
            <a:pPr>
              <a:spcBef>
                <a:spcPts val="1200"/>
              </a:spcBef>
            </a:pPr>
            <a:r>
              <a:rPr lang="da-DK" dirty="0"/>
              <a:t>Du kan kun lave transitions på absolutte værdier - du kan altså fx ikke lave en transition på </a:t>
            </a:r>
            <a:r>
              <a:rPr lang="da-DK" dirty="0" err="1"/>
              <a:t>height</a:t>
            </a:r>
            <a:r>
              <a:rPr lang="da-DK" dirty="0"/>
              <a:t>: auto</a:t>
            </a:r>
          </a:p>
        </p:txBody>
      </p:sp>
      <p:pic>
        <p:nvPicPr>
          <p:cNvPr id="8" name="Pladsholder til billede 7">
            <a:extLst>
              <a:ext uri="{FF2B5EF4-FFF2-40B4-BE49-F238E27FC236}">
                <a16:creationId xmlns:a16="http://schemas.microsoft.com/office/drawing/2014/main" id="{71BB549B-325E-4229-AFD2-0B0A44FDD196}"/>
              </a:ext>
            </a:extLst>
          </p:cNvPr>
          <p:cNvPicPr>
            <a:picLocks noGrp="1" noChangeAspect="1"/>
          </p:cNvPicPr>
          <p:nvPr>
            <p:ph type="pic" sz="quarter" idx="10"/>
          </p:nvPr>
        </p:nvPicPr>
        <p:blipFill>
          <a:blip r:embed="rId2"/>
          <a:srcRect t="290" b="290"/>
          <a:stretch>
            <a:fillRect/>
          </a:stretch>
        </p:blipFill>
        <p:spPr/>
      </p:pic>
      <p:sp>
        <p:nvSpPr>
          <p:cNvPr id="6" name="Pladsholder til tekst 5">
            <a:extLst>
              <a:ext uri="{FF2B5EF4-FFF2-40B4-BE49-F238E27FC236}">
                <a16:creationId xmlns:a16="http://schemas.microsoft.com/office/drawing/2014/main" id="{B79EFA56-ECB0-492D-9C02-8E030B090C6F}"/>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443165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A3BA32-9B7C-4453-915B-938F7219AF8B}"/>
              </a:ext>
            </a:extLst>
          </p:cNvPr>
          <p:cNvSpPr>
            <a:spLocks noGrp="1"/>
          </p:cNvSpPr>
          <p:nvPr>
            <p:ph type="title"/>
          </p:nvPr>
        </p:nvSpPr>
        <p:spPr/>
        <p:txBody>
          <a:bodyPr>
            <a:normAutofit/>
          </a:bodyPr>
          <a:lstStyle/>
          <a:p>
            <a:r>
              <a:rPr lang="da-DK" dirty="0"/>
              <a:t>CSS Transition properties</a:t>
            </a:r>
          </a:p>
        </p:txBody>
      </p:sp>
      <p:sp>
        <p:nvSpPr>
          <p:cNvPr id="3" name="Pladsholder til indhold 2">
            <a:extLst>
              <a:ext uri="{FF2B5EF4-FFF2-40B4-BE49-F238E27FC236}">
                <a16:creationId xmlns:a16="http://schemas.microsoft.com/office/drawing/2014/main" id="{94EC725C-40C4-4CEB-8547-4E399D7E012A}"/>
              </a:ext>
            </a:extLst>
          </p:cNvPr>
          <p:cNvSpPr>
            <a:spLocks noGrp="1"/>
          </p:cNvSpPr>
          <p:nvPr>
            <p:ph sz="half" idx="1"/>
          </p:nvPr>
        </p:nvSpPr>
        <p:spPr/>
        <p:txBody>
          <a:bodyPr/>
          <a:lstStyle/>
          <a:p>
            <a:r>
              <a:rPr lang="da-DK" dirty="0"/>
              <a:t>Transition-timing-</a:t>
            </a:r>
            <a:r>
              <a:rPr lang="da-DK" dirty="0" err="1"/>
              <a:t>function</a:t>
            </a:r>
            <a:r>
              <a:rPr lang="da-DK" dirty="0"/>
              <a:t>:</a:t>
            </a:r>
          </a:p>
          <a:p>
            <a:pPr lvl="1"/>
            <a:r>
              <a:rPr lang="da-DK" dirty="0"/>
              <a:t>Specificerer hvordan hastigheden på transitionen skal opføre sig</a:t>
            </a:r>
          </a:p>
          <a:p>
            <a:pPr lvl="1"/>
            <a:r>
              <a:rPr lang="da-DK" dirty="0" err="1"/>
              <a:t>Ease</a:t>
            </a:r>
            <a:r>
              <a:rPr lang="da-DK" dirty="0"/>
              <a:t>: transitionen starter langsomt, bliver så hurtig og slutter langsomt</a:t>
            </a:r>
          </a:p>
          <a:p>
            <a:pPr lvl="1"/>
            <a:r>
              <a:rPr lang="da-DK" dirty="0" err="1"/>
              <a:t>Linear</a:t>
            </a:r>
            <a:r>
              <a:rPr lang="da-DK" dirty="0"/>
              <a:t>: samme fart hele vejen igennem transitionen</a:t>
            </a:r>
          </a:p>
          <a:p>
            <a:pPr lvl="1"/>
            <a:r>
              <a:rPr lang="da-DK" dirty="0" err="1"/>
              <a:t>Ease</a:t>
            </a:r>
            <a:r>
              <a:rPr lang="da-DK" dirty="0"/>
              <a:t>-in: langsom start</a:t>
            </a:r>
          </a:p>
          <a:p>
            <a:pPr lvl="1"/>
            <a:r>
              <a:rPr lang="da-DK" dirty="0" err="1"/>
              <a:t>Ease</a:t>
            </a:r>
            <a:r>
              <a:rPr lang="da-DK" dirty="0"/>
              <a:t>-out: langsom slutning</a:t>
            </a:r>
          </a:p>
          <a:p>
            <a:pPr lvl="1"/>
            <a:r>
              <a:rPr lang="da-DK" dirty="0" err="1"/>
              <a:t>Ease</a:t>
            </a:r>
            <a:r>
              <a:rPr lang="da-DK" dirty="0"/>
              <a:t>-in-out: langsom start og slutning (og normal hastighed i midten)</a:t>
            </a:r>
          </a:p>
          <a:p>
            <a:pPr marL="0" indent="0">
              <a:buNone/>
            </a:pPr>
            <a:endParaRPr lang="da-DK" dirty="0"/>
          </a:p>
        </p:txBody>
      </p:sp>
      <p:pic>
        <p:nvPicPr>
          <p:cNvPr id="12" name="Pladsholder til billede 11">
            <a:extLst>
              <a:ext uri="{FF2B5EF4-FFF2-40B4-BE49-F238E27FC236}">
                <a16:creationId xmlns:a16="http://schemas.microsoft.com/office/drawing/2014/main" id="{025198AB-321F-46A1-A11E-E75EEE146FCA}"/>
              </a:ext>
            </a:extLst>
          </p:cNvPr>
          <p:cNvPicPr>
            <a:picLocks noGrp="1" noChangeAspect="1"/>
          </p:cNvPicPr>
          <p:nvPr>
            <p:ph type="pic" sz="quarter" idx="10"/>
          </p:nvPr>
        </p:nvPicPr>
        <p:blipFill>
          <a:blip r:embed="rId2"/>
          <a:srcRect t="287" b="287"/>
          <a:stretch>
            <a:fillRect/>
          </a:stretch>
        </p:blipFill>
        <p:spPr/>
      </p:pic>
      <p:sp>
        <p:nvSpPr>
          <p:cNvPr id="6" name="Pladsholder til tekst 5">
            <a:extLst>
              <a:ext uri="{FF2B5EF4-FFF2-40B4-BE49-F238E27FC236}">
                <a16:creationId xmlns:a16="http://schemas.microsoft.com/office/drawing/2014/main" id="{5BB275BA-7F64-496A-8DEE-680EE184497F}"/>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613276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102AFA-2CE1-41E2-914B-5304442D2EBE}"/>
              </a:ext>
            </a:extLst>
          </p:cNvPr>
          <p:cNvSpPr>
            <a:spLocks noGrp="1"/>
          </p:cNvSpPr>
          <p:nvPr>
            <p:ph type="title"/>
          </p:nvPr>
        </p:nvSpPr>
        <p:spPr/>
        <p:txBody>
          <a:bodyPr>
            <a:normAutofit/>
          </a:bodyPr>
          <a:lstStyle/>
          <a:p>
            <a:r>
              <a:rPr lang="da-DK" dirty="0"/>
              <a:t>CSS Transition properties</a:t>
            </a:r>
          </a:p>
        </p:txBody>
      </p:sp>
      <p:sp>
        <p:nvSpPr>
          <p:cNvPr id="3" name="Pladsholder til indhold 2">
            <a:extLst>
              <a:ext uri="{FF2B5EF4-FFF2-40B4-BE49-F238E27FC236}">
                <a16:creationId xmlns:a16="http://schemas.microsoft.com/office/drawing/2014/main" id="{273E1A76-D21E-4C18-AD77-AF99EFC40170}"/>
              </a:ext>
            </a:extLst>
          </p:cNvPr>
          <p:cNvSpPr>
            <a:spLocks noGrp="1"/>
          </p:cNvSpPr>
          <p:nvPr>
            <p:ph sz="half" idx="1"/>
          </p:nvPr>
        </p:nvSpPr>
        <p:spPr/>
        <p:txBody>
          <a:bodyPr/>
          <a:lstStyle/>
          <a:p>
            <a:r>
              <a:rPr lang="da-DK" dirty="0"/>
              <a:t>Transition-</a:t>
            </a:r>
            <a:r>
              <a:rPr lang="da-DK" dirty="0" err="1"/>
              <a:t>delay</a:t>
            </a:r>
            <a:r>
              <a:rPr lang="da-DK" dirty="0"/>
              <a:t>:</a:t>
            </a:r>
          </a:p>
          <a:p>
            <a:pPr lvl="1"/>
            <a:r>
              <a:rPr lang="da-DK" dirty="0"/>
              <a:t>Forsinker transitionen med et antal sekunder</a:t>
            </a:r>
          </a:p>
          <a:p>
            <a:pPr lvl="1"/>
            <a:r>
              <a:rPr lang="da-DK" dirty="0"/>
              <a:t>Fx transition-</a:t>
            </a:r>
            <a:r>
              <a:rPr lang="da-DK" dirty="0" err="1"/>
              <a:t>delay</a:t>
            </a:r>
            <a:r>
              <a:rPr lang="da-DK" dirty="0"/>
              <a:t>: 2s;</a:t>
            </a:r>
          </a:p>
          <a:p>
            <a:r>
              <a:rPr lang="da-DK" dirty="0"/>
              <a:t>Transition properties kan specificeres hver for sig på hver sin linje, men de kan også specificeres i en linje:</a:t>
            </a:r>
          </a:p>
          <a:p>
            <a:pPr lvl="1"/>
            <a:r>
              <a:rPr lang="en-US" dirty="0"/>
              <a:t>transition: </a:t>
            </a:r>
            <a:r>
              <a:rPr lang="en-US" dirty="0">
                <a:solidFill>
                  <a:schemeClr val="accent2">
                    <a:lumMod val="75000"/>
                  </a:schemeClr>
                </a:solidFill>
              </a:rPr>
              <a:t>width</a:t>
            </a:r>
            <a:r>
              <a:rPr lang="en-US" dirty="0"/>
              <a:t> </a:t>
            </a:r>
            <a:r>
              <a:rPr lang="en-US" dirty="0">
                <a:solidFill>
                  <a:srgbClr val="62A8E8"/>
                </a:solidFill>
              </a:rPr>
              <a:t>2s</a:t>
            </a:r>
            <a:r>
              <a:rPr lang="en-US" dirty="0"/>
              <a:t> </a:t>
            </a:r>
            <a:r>
              <a:rPr lang="en-US" dirty="0">
                <a:solidFill>
                  <a:srgbClr val="FFC000"/>
                </a:solidFill>
              </a:rPr>
              <a:t>linear</a:t>
            </a:r>
            <a:r>
              <a:rPr lang="en-US" dirty="0"/>
              <a:t> </a:t>
            </a:r>
            <a:r>
              <a:rPr lang="en-US" dirty="0">
                <a:solidFill>
                  <a:srgbClr val="92D050"/>
                </a:solidFill>
              </a:rPr>
              <a:t>1s</a:t>
            </a:r>
            <a:r>
              <a:rPr lang="en-US" dirty="0"/>
              <a:t>;</a:t>
            </a:r>
          </a:p>
          <a:p>
            <a:pPr lvl="2"/>
            <a:r>
              <a:rPr lang="en-US" dirty="0">
                <a:solidFill>
                  <a:schemeClr val="accent2">
                    <a:lumMod val="75000"/>
                  </a:schemeClr>
                </a:solidFill>
              </a:rPr>
              <a:t>Transition-property</a:t>
            </a:r>
          </a:p>
          <a:p>
            <a:pPr lvl="2"/>
            <a:r>
              <a:rPr lang="en-US" dirty="0">
                <a:solidFill>
                  <a:srgbClr val="62A8E8"/>
                </a:solidFill>
              </a:rPr>
              <a:t>Transition-duration</a:t>
            </a:r>
          </a:p>
          <a:p>
            <a:pPr lvl="2"/>
            <a:r>
              <a:rPr lang="en-US" dirty="0">
                <a:solidFill>
                  <a:srgbClr val="FFC000"/>
                </a:solidFill>
              </a:rPr>
              <a:t>Transition-timing-function</a:t>
            </a:r>
          </a:p>
          <a:p>
            <a:pPr lvl="2"/>
            <a:r>
              <a:rPr lang="en-US" dirty="0">
                <a:solidFill>
                  <a:srgbClr val="92D050"/>
                </a:solidFill>
              </a:rPr>
              <a:t>Transition-delay</a:t>
            </a:r>
            <a:endParaRPr lang="da-DK" dirty="0">
              <a:solidFill>
                <a:srgbClr val="92D050"/>
              </a:solidFill>
            </a:endParaRPr>
          </a:p>
          <a:p>
            <a:pPr marL="0" indent="0">
              <a:buNone/>
            </a:pPr>
            <a:endParaRPr lang="da-DK" dirty="0"/>
          </a:p>
        </p:txBody>
      </p:sp>
      <p:pic>
        <p:nvPicPr>
          <p:cNvPr id="8" name="Pladsholder til billede 7">
            <a:extLst>
              <a:ext uri="{FF2B5EF4-FFF2-40B4-BE49-F238E27FC236}">
                <a16:creationId xmlns:a16="http://schemas.microsoft.com/office/drawing/2014/main" id="{74E8A7BB-F61A-4F20-A8D4-1C13D0D60204}"/>
              </a:ext>
            </a:extLst>
          </p:cNvPr>
          <p:cNvPicPr>
            <a:picLocks noGrp="1" noChangeAspect="1"/>
          </p:cNvPicPr>
          <p:nvPr>
            <p:ph type="pic" sz="quarter" idx="10"/>
          </p:nvPr>
        </p:nvPicPr>
        <p:blipFill>
          <a:blip r:embed="rId2"/>
          <a:srcRect t="296" b="296"/>
          <a:stretch>
            <a:fillRect/>
          </a:stretch>
        </p:blipFill>
        <p:spPr/>
      </p:pic>
      <p:sp>
        <p:nvSpPr>
          <p:cNvPr id="6" name="Pladsholder til tekst 5">
            <a:extLst>
              <a:ext uri="{FF2B5EF4-FFF2-40B4-BE49-F238E27FC236}">
                <a16:creationId xmlns:a16="http://schemas.microsoft.com/office/drawing/2014/main" id="{3D550D12-E490-474E-99A2-C4C303E6147B}"/>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490459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CF806F-0A85-4020-9612-1F4CC2BD55F4}"/>
              </a:ext>
            </a:extLst>
          </p:cNvPr>
          <p:cNvSpPr>
            <a:spLocks noGrp="1"/>
          </p:cNvSpPr>
          <p:nvPr>
            <p:ph type="title"/>
          </p:nvPr>
        </p:nvSpPr>
        <p:spPr/>
        <p:txBody>
          <a:bodyPr/>
          <a:lstStyle/>
          <a:p>
            <a:r>
              <a:rPr lang="da-DK" dirty="0"/>
              <a:t>CSS </a:t>
            </a:r>
            <a:r>
              <a:rPr lang="da-DK" dirty="0" err="1"/>
              <a:t>Transforms</a:t>
            </a:r>
            <a:endParaRPr lang="da-DK" dirty="0"/>
          </a:p>
        </p:txBody>
      </p:sp>
      <p:sp>
        <p:nvSpPr>
          <p:cNvPr id="3" name="Pladsholder til indhold 2">
            <a:extLst>
              <a:ext uri="{FF2B5EF4-FFF2-40B4-BE49-F238E27FC236}">
                <a16:creationId xmlns:a16="http://schemas.microsoft.com/office/drawing/2014/main" id="{B66A6EF5-2F20-4F16-B9A8-38A963C3EDFB}"/>
              </a:ext>
            </a:extLst>
          </p:cNvPr>
          <p:cNvSpPr>
            <a:spLocks noGrp="1"/>
          </p:cNvSpPr>
          <p:nvPr>
            <p:ph sz="half" idx="1"/>
          </p:nvPr>
        </p:nvSpPr>
        <p:spPr/>
        <p:txBody>
          <a:bodyPr>
            <a:normAutofit/>
          </a:bodyPr>
          <a:lstStyle/>
          <a:p>
            <a:r>
              <a:rPr lang="da-DK" dirty="0"/>
              <a:t>Man bruger ofte CSS </a:t>
            </a:r>
            <a:r>
              <a:rPr lang="da-DK" dirty="0" err="1"/>
              <a:t>Transforms</a:t>
            </a:r>
            <a:r>
              <a:rPr lang="da-DK" dirty="0"/>
              <a:t> til at lave animationer</a:t>
            </a:r>
          </a:p>
          <a:p>
            <a:r>
              <a:rPr lang="da-DK" dirty="0"/>
              <a:t>Med CSS </a:t>
            </a:r>
            <a:r>
              <a:rPr lang="da-DK" dirty="0" err="1"/>
              <a:t>Transforms</a:t>
            </a:r>
            <a:r>
              <a:rPr lang="da-DK" dirty="0"/>
              <a:t> kan du ændre på et element på mange forskellige måder</a:t>
            </a:r>
          </a:p>
          <a:p>
            <a:r>
              <a:rPr lang="da-DK" dirty="0"/>
              <a:t>Du kan transformere følgende med CSS:</a:t>
            </a:r>
          </a:p>
          <a:p>
            <a:pPr lvl="1"/>
            <a:r>
              <a:rPr lang="da-DK" dirty="0" err="1"/>
              <a:t>Translate</a:t>
            </a:r>
            <a:r>
              <a:rPr lang="da-DK" dirty="0"/>
              <a:t>: flytter elementet på skærmen enten på X-aksen, Y-aksen eller begge</a:t>
            </a:r>
          </a:p>
          <a:p>
            <a:pPr lvl="1"/>
            <a:r>
              <a:rPr lang="da-DK" dirty="0" err="1"/>
              <a:t>Rotate</a:t>
            </a:r>
            <a:r>
              <a:rPr lang="da-DK" dirty="0"/>
              <a:t>: roterer elementet</a:t>
            </a:r>
          </a:p>
          <a:p>
            <a:pPr lvl="1"/>
            <a:r>
              <a:rPr lang="da-DK" dirty="0" err="1"/>
              <a:t>Scale</a:t>
            </a:r>
            <a:r>
              <a:rPr lang="da-DK" dirty="0"/>
              <a:t>: forstørrer eller formindsker elementet</a:t>
            </a:r>
          </a:p>
          <a:p>
            <a:pPr lvl="1"/>
            <a:r>
              <a:rPr lang="da-DK" dirty="0" err="1"/>
              <a:t>Skew</a:t>
            </a:r>
            <a:r>
              <a:rPr lang="da-DK" dirty="0"/>
              <a:t>: forvrænger elementet (får det fx til at hælde)</a:t>
            </a:r>
          </a:p>
          <a:p>
            <a:pPr lvl="1"/>
            <a:r>
              <a:rPr lang="da-DK" dirty="0"/>
              <a:t>Eksempel: </a:t>
            </a:r>
            <a:r>
              <a:rPr lang="da-DK" sz="1600" dirty="0" err="1">
                <a:latin typeface="Courier New" panose="02070309020205020404" pitchFamily="49" charset="0"/>
                <a:cs typeface="Courier New" panose="02070309020205020404" pitchFamily="49" charset="0"/>
              </a:rPr>
              <a:t>transform</a:t>
            </a:r>
            <a:r>
              <a:rPr lang="da-DK" sz="1600" dirty="0">
                <a:latin typeface="Courier New" panose="02070309020205020404" pitchFamily="49" charset="0"/>
                <a:cs typeface="Courier New" panose="02070309020205020404" pitchFamily="49" charset="0"/>
              </a:rPr>
              <a:t>: </a:t>
            </a:r>
            <a:r>
              <a:rPr lang="da-DK" sz="1600" dirty="0" err="1">
                <a:latin typeface="Courier New" panose="02070309020205020404" pitchFamily="49" charset="0"/>
                <a:cs typeface="Courier New" panose="02070309020205020404" pitchFamily="49" charset="0"/>
              </a:rPr>
              <a:t>translate</a:t>
            </a:r>
            <a:r>
              <a:rPr lang="da-DK" sz="1600" dirty="0">
                <a:latin typeface="Courier New" panose="02070309020205020404" pitchFamily="49" charset="0"/>
                <a:cs typeface="Courier New" panose="02070309020205020404" pitchFamily="49" charset="0"/>
              </a:rPr>
              <a:t>(50px, 100px); </a:t>
            </a:r>
            <a:r>
              <a:rPr lang="da-DK" dirty="0">
                <a:cs typeface="Courier New" panose="02070309020205020404" pitchFamily="49" charset="0"/>
              </a:rPr>
              <a:t>først x-akse og så y-akse. Positive tal flytter til højre/nedad og negative tal flytter til venstre/opad</a:t>
            </a:r>
            <a:endParaRPr lang="da-DK" sz="2800" dirty="0">
              <a:cs typeface="Courier New" panose="02070309020205020404" pitchFamily="49" charset="0"/>
            </a:endParaRPr>
          </a:p>
          <a:p>
            <a:endParaRPr lang="da-DK" dirty="0"/>
          </a:p>
        </p:txBody>
      </p:sp>
      <p:pic>
        <p:nvPicPr>
          <p:cNvPr id="8" name="Pladsholder til billede 7">
            <a:extLst>
              <a:ext uri="{FF2B5EF4-FFF2-40B4-BE49-F238E27FC236}">
                <a16:creationId xmlns:a16="http://schemas.microsoft.com/office/drawing/2014/main" id="{327B1F09-394D-414B-8B93-37EFC99A6684}"/>
              </a:ext>
            </a:extLst>
          </p:cNvPr>
          <p:cNvPicPr>
            <a:picLocks noGrp="1" noChangeAspect="1"/>
          </p:cNvPicPr>
          <p:nvPr>
            <p:ph type="pic" sz="quarter" idx="10"/>
          </p:nvPr>
        </p:nvPicPr>
        <p:blipFill>
          <a:blip r:embed="rId2"/>
          <a:srcRect t="304" b="304"/>
          <a:stretch>
            <a:fillRect/>
          </a:stretch>
        </p:blipFill>
        <p:spPr/>
      </p:pic>
      <p:sp>
        <p:nvSpPr>
          <p:cNvPr id="6" name="Pladsholder til tekst 5">
            <a:extLst>
              <a:ext uri="{FF2B5EF4-FFF2-40B4-BE49-F238E27FC236}">
                <a16:creationId xmlns:a16="http://schemas.microsoft.com/office/drawing/2014/main" id="{A919C5DF-2531-4337-A737-4D8343558493}"/>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415728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21B91A-DE44-4EAE-A68A-73906DA24B48}"/>
              </a:ext>
            </a:extLst>
          </p:cNvPr>
          <p:cNvSpPr>
            <a:spLocks noGrp="1"/>
          </p:cNvSpPr>
          <p:nvPr>
            <p:ph type="title"/>
          </p:nvPr>
        </p:nvSpPr>
        <p:spPr/>
        <p:txBody>
          <a:bodyPr>
            <a:normAutofit/>
          </a:bodyPr>
          <a:lstStyle/>
          <a:p>
            <a:r>
              <a:rPr lang="da-DK" dirty="0" err="1"/>
              <a:t>Translate</a:t>
            </a:r>
            <a:r>
              <a:rPr lang="da-DK" dirty="0"/>
              <a:t> og transition</a:t>
            </a:r>
          </a:p>
        </p:txBody>
      </p:sp>
      <p:sp>
        <p:nvSpPr>
          <p:cNvPr id="3" name="Pladsholder til indhold 2">
            <a:extLst>
              <a:ext uri="{FF2B5EF4-FFF2-40B4-BE49-F238E27FC236}">
                <a16:creationId xmlns:a16="http://schemas.microsoft.com/office/drawing/2014/main" id="{F91930C5-B2DE-4BB3-80F4-AE66A1890240}"/>
              </a:ext>
            </a:extLst>
          </p:cNvPr>
          <p:cNvSpPr>
            <a:spLocks noGrp="1"/>
          </p:cNvSpPr>
          <p:nvPr>
            <p:ph sz="half" idx="1"/>
          </p:nvPr>
        </p:nvSpPr>
        <p:spPr/>
        <p:txBody>
          <a:bodyPr/>
          <a:lstStyle/>
          <a:p>
            <a:r>
              <a:rPr lang="da-DK" dirty="0"/>
              <a:t>Man bruger ofte </a:t>
            </a:r>
            <a:r>
              <a:rPr lang="da-DK" dirty="0" err="1"/>
              <a:t>transform</a:t>
            </a:r>
            <a:r>
              <a:rPr lang="da-DK" dirty="0"/>
              <a:t>: </a:t>
            </a:r>
            <a:r>
              <a:rPr lang="da-DK" dirty="0" err="1"/>
              <a:t>translate</a:t>
            </a:r>
            <a:r>
              <a:rPr lang="da-DK" dirty="0"/>
              <a:t> til at få menuer til at slide ind fra siden eller oppe fra og ned</a:t>
            </a:r>
          </a:p>
          <a:p>
            <a:pPr lvl="1"/>
            <a:r>
              <a:rPr lang="da-DK" dirty="0"/>
              <a:t>Dette kan både bruges på hamburgermenuer og på undermenuer, men bruges oftest på hamburgermenuer, da undermenuer kan være lidt svære at styre i den sammenhæng</a:t>
            </a:r>
          </a:p>
          <a:p>
            <a:r>
              <a:rPr lang="da-DK" dirty="0"/>
              <a:t>Kombineret med transition, får det menuen til at bevæge sig og giver en blød overgang mellem åben og lukket</a:t>
            </a:r>
          </a:p>
          <a:p>
            <a:pPr lvl="1"/>
            <a:r>
              <a:rPr lang="da-DK" dirty="0"/>
              <a:t>Ellers ville brugeren se åben eller lukket og ingen overgang imellem de to stadier</a:t>
            </a:r>
          </a:p>
        </p:txBody>
      </p:sp>
      <p:pic>
        <p:nvPicPr>
          <p:cNvPr id="8" name="Pladsholder til billede 7">
            <a:extLst>
              <a:ext uri="{FF2B5EF4-FFF2-40B4-BE49-F238E27FC236}">
                <a16:creationId xmlns:a16="http://schemas.microsoft.com/office/drawing/2014/main" id="{5AAF79CA-B325-475B-AF05-C2902990AB3E}"/>
              </a:ext>
            </a:extLst>
          </p:cNvPr>
          <p:cNvPicPr>
            <a:picLocks noGrp="1" noChangeAspect="1"/>
          </p:cNvPicPr>
          <p:nvPr>
            <p:ph type="pic" sz="quarter" idx="10"/>
          </p:nvPr>
        </p:nvPicPr>
        <p:blipFill>
          <a:blip r:embed="rId2"/>
          <a:srcRect l="1460" r="1460"/>
          <a:stretch>
            <a:fillRect/>
          </a:stretch>
        </p:blipFill>
        <p:spPr/>
      </p:pic>
      <p:sp>
        <p:nvSpPr>
          <p:cNvPr id="6" name="Pladsholder til tekst 5">
            <a:extLst>
              <a:ext uri="{FF2B5EF4-FFF2-40B4-BE49-F238E27FC236}">
                <a16:creationId xmlns:a16="http://schemas.microsoft.com/office/drawing/2014/main" id="{93A40F7B-F7B5-442E-A455-542C188D8C29}"/>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654442370"/>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pIT" id="{522A5785-D7DF-4EB7-A9C9-112311E4CED6}" vid="{C8C90036-8EC5-4DE0-AF97-14BD87C243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1E377B45-0E8C-4A25-B9A9-FF4F4A15FA5C}"/>
</file>

<file path=customXml/itemProps2.xml><?xml version="1.0" encoding="utf-8"?>
<ds:datastoreItem xmlns:ds="http://schemas.openxmlformats.org/officeDocument/2006/customXml" ds:itemID="{891DC08D-9C68-4CA5-9A51-D6BFEB4FF6B4}"/>
</file>

<file path=customXml/itemProps3.xml><?xml version="1.0" encoding="utf-8"?>
<ds:datastoreItem xmlns:ds="http://schemas.openxmlformats.org/officeDocument/2006/customXml" ds:itemID="{BAEC051A-07BF-43EA-9218-A7E6BB3B6F72}"/>
</file>

<file path=docProps/app.xml><?xml version="1.0" encoding="utf-8"?>
<Properties xmlns="http://schemas.openxmlformats.org/officeDocument/2006/extended-properties" xmlns:vt="http://schemas.openxmlformats.org/officeDocument/2006/docPropsVTypes">
  <Template>AspIT</Template>
  <TotalTime>32</TotalTime>
  <Words>559</Words>
  <Application>Microsoft Office PowerPoint</Application>
  <PresentationFormat>Widescreen</PresentationFormat>
  <Paragraphs>67</Paragraphs>
  <Slides>10</Slides>
  <Notes>0</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10</vt:i4>
      </vt:variant>
    </vt:vector>
  </HeadingPairs>
  <TitlesOfParts>
    <vt:vector size="16" baseType="lpstr">
      <vt:lpstr>Arial</vt:lpstr>
      <vt:lpstr>Calibri</vt:lpstr>
      <vt:lpstr>Calibri Light</vt:lpstr>
      <vt:lpstr>Courier New</vt:lpstr>
      <vt:lpstr>Helvetica</vt:lpstr>
      <vt:lpstr>AspIT</vt:lpstr>
      <vt:lpstr>CSS Animationer</vt:lpstr>
      <vt:lpstr>CSS Animationer</vt:lpstr>
      <vt:lpstr>CSS Scroll effekt</vt:lpstr>
      <vt:lpstr>CSS Transition</vt:lpstr>
      <vt:lpstr>CSS Transition</vt:lpstr>
      <vt:lpstr>CSS Transition properties</vt:lpstr>
      <vt:lpstr>CSS Transition properties</vt:lpstr>
      <vt:lpstr>CSS Transforms</vt:lpstr>
      <vt:lpstr>Translate og transition</vt:lpstr>
      <vt:lpstr>Transform: rotate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Hanne Lund</dc:creator>
  <cp:lastModifiedBy>Hanne Lund</cp:lastModifiedBy>
  <cp:revision>2</cp:revision>
  <dcterms:created xsi:type="dcterms:W3CDTF">2023-08-13T19:23:37Z</dcterms:created>
  <dcterms:modified xsi:type="dcterms:W3CDTF">2024-01-25T10:36:40Z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0x010100FD3C2DB04611B4479C4478FF4249EA2B</vt:lpwstr>
  </property>
</Properties>
</file>